
<file path=[Content_Types].xml><?xml version="1.0" encoding="utf-8"?>
<Types xmlns="http://schemas.openxmlformats.org/package/2006/content-types">
  <Default Extension="emf" ContentType="image/x-emf"/>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381" r:id="rId2"/>
    <p:sldId id="390" r:id="rId3"/>
    <p:sldId id="387" r:id="rId4"/>
    <p:sldId id="386" r:id="rId5"/>
    <p:sldId id="382" r:id="rId6"/>
    <p:sldId id="383" r:id="rId7"/>
    <p:sldId id="388" r:id="rId8"/>
    <p:sldId id="389" r:id="rId9"/>
    <p:sldId id="370" r:id="rId10"/>
    <p:sldId id="375" r:id="rId11"/>
    <p:sldId id="376" r:id="rId12"/>
    <p:sldId id="377" r:id="rId13"/>
    <p:sldId id="385" r:id="rId14"/>
    <p:sldId id="372" r:id="rId15"/>
    <p:sldId id="380" r:id="rId16"/>
    <p:sldId id="371" r:id="rId17"/>
    <p:sldId id="373" r:id="rId18"/>
    <p:sldId id="374" r:id="rId19"/>
    <p:sldId id="384" r:id="rId20"/>
    <p:sldId id="391" r:id="rId21"/>
    <p:sldId id="392" r:id="rId22"/>
    <p:sldId id="393"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FF99"/>
    <a:srgbClr val="ABC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344" autoAdjust="0"/>
    <p:restoredTop sz="99648" autoAdjust="0"/>
  </p:normalViewPr>
  <p:slideViewPr>
    <p:cSldViewPr>
      <p:cViewPr>
        <p:scale>
          <a:sx n="70" d="100"/>
          <a:sy n="70" d="100"/>
        </p:scale>
        <p:origin x="-78" y="-132"/>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ance\Documents\import%20from%20HS\PRINT\personal\Veritas\leadership%20survey%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transposed!$J$1</c:f>
              <c:strCache>
                <c:ptCount val="1"/>
                <c:pt idx="0">
                  <c:v>rating</c:v>
                </c:pt>
              </c:strCache>
            </c:strRef>
          </c:tx>
          <c:spPr>
            <a:noFill/>
          </c:spPr>
          <c:invertIfNegative val="0"/>
          <c:val>
            <c:numRef>
              <c:f>transposed!$J$2:$J$65</c:f>
              <c:numCache>
                <c:formatCode>General</c:formatCode>
                <c:ptCount val="10"/>
                <c:pt idx="0">
                  <c:v>1</c:v>
                </c:pt>
                <c:pt idx="1">
                  <c:v>2</c:v>
                </c:pt>
                <c:pt idx="2">
                  <c:v>3</c:v>
                </c:pt>
                <c:pt idx="3">
                  <c:v>4</c:v>
                </c:pt>
                <c:pt idx="4">
                  <c:v>5</c:v>
                </c:pt>
                <c:pt idx="5">
                  <c:v>6</c:v>
                </c:pt>
                <c:pt idx="6">
                  <c:v>7</c:v>
                </c:pt>
                <c:pt idx="7">
                  <c:v>8</c:v>
                </c:pt>
                <c:pt idx="8">
                  <c:v>9</c:v>
                </c:pt>
                <c:pt idx="9">
                  <c:v>10</c:v>
                </c:pt>
              </c:numCache>
            </c:numRef>
          </c:val>
        </c:ser>
        <c:ser>
          <c:idx val="1"/>
          <c:order val="1"/>
          <c:tx>
            <c:strRef>
              <c:f>transposed!$K$1</c:f>
              <c:strCache>
                <c:ptCount val="1"/>
                <c:pt idx="0">
                  <c:v>9.Culture of godly leadership (Hebrews 13:7)</c:v>
                </c:pt>
              </c:strCache>
            </c:strRef>
          </c:tx>
          <c:invertIfNegative val="0"/>
          <c:val>
            <c:numRef>
              <c:f>transposed!$K$2:$K$65</c:f>
              <c:numCache>
                <c:formatCode>General</c:formatCode>
                <c:ptCount val="10"/>
                <c:pt idx="0">
                  <c:v>1</c:v>
                </c:pt>
                <c:pt idx="1">
                  <c:v>4</c:v>
                </c:pt>
                <c:pt idx="2">
                  <c:v>3</c:v>
                </c:pt>
                <c:pt idx="4">
                  <c:v>1</c:v>
                </c:pt>
                <c:pt idx="5">
                  <c:v>1</c:v>
                </c:pt>
                <c:pt idx="6">
                  <c:v>5</c:v>
                </c:pt>
                <c:pt idx="7">
                  <c:v>13</c:v>
                </c:pt>
                <c:pt idx="8">
                  <c:v>7</c:v>
                </c:pt>
                <c:pt idx="9">
                  <c:v>4</c:v>
                </c:pt>
              </c:numCache>
            </c:numRef>
          </c:val>
        </c:ser>
        <c:ser>
          <c:idx val="2"/>
          <c:order val="2"/>
          <c:tx>
            <c:strRef>
              <c:f>transposed!$L$1</c:f>
              <c:strCache>
                <c:ptCount val="1"/>
                <c:pt idx="0">
                  <c:v>· Our leaders at all levels serve with character, competence, and conviction.</c:v>
                </c:pt>
              </c:strCache>
            </c:strRef>
          </c:tx>
          <c:invertIfNegative val="0"/>
          <c:val>
            <c:numRef>
              <c:f>transposed!$L$2:$L$65</c:f>
              <c:numCache>
                <c:formatCode>General</c:formatCode>
                <c:ptCount val="10"/>
                <c:pt idx="1">
                  <c:v>1</c:v>
                </c:pt>
                <c:pt idx="2">
                  <c:v>7</c:v>
                </c:pt>
                <c:pt idx="3">
                  <c:v>1</c:v>
                </c:pt>
                <c:pt idx="4">
                  <c:v>2</c:v>
                </c:pt>
                <c:pt idx="5">
                  <c:v>3</c:v>
                </c:pt>
                <c:pt idx="6">
                  <c:v>3</c:v>
                </c:pt>
                <c:pt idx="7">
                  <c:v>19</c:v>
                </c:pt>
                <c:pt idx="8">
                  <c:v>12</c:v>
                </c:pt>
                <c:pt idx="9">
                  <c:v>5</c:v>
                </c:pt>
              </c:numCache>
            </c:numRef>
          </c:val>
        </c:ser>
        <c:ser>
          <c:idx val="3"/>
          <c:order val="3"/>
          <c:tx>
            <c:strRef>
              <c:f>transposed!$M$1</c:f>
              <c:strCache>
                <c:ptCount val="1"/>
                <c:pt idx="0">
                  <c:v>· A spirit of collegiality pervades, with our people trusting our leaders and our leaders trusting our people.</c:v>
                </c:pt>
              </c:strCache>
            </c:strRef>
          </c:tx>
          <c:invertIfNegative val="0"/>
          <c:val>
            <c:numRef>
              <c:f>transposed!$M$2:$M$65</c:f>
              <c:numCache>
                <c:formatCode>General</c:formatCode>
                <c:ptCount val="10"/>
                <c:pt idx="0">
                  <c:v>4</c:v>
                </c:pt>
                <c:pt idx="1">
                  <c:v>1</c:v>
                </c:pt>
                <c:pt idx="2">
                  <c:v>3</c:v>
                </c:pt>
                <c:pt idx="3">
                  <c:v>3</c:v>
                </c:pt>
                <c:pt idx="4">
                  <c:v>12</c:v>
                </c:pt>
                <c:pt idx="5">
                  <c:v>9</c:v>
                </c:pt>
                <c:pt idx="6">
                  <c:v>8</c:v>
                </c:pt>
                <c:pt idx="7">
                  <c:v>4</c:v>
                </c:pt>
                <c:pt idx="8">
                  <c:v>5</c:v>
                </c:pt>
                <c:pt idx="9">
                  <c:v>2</c:v>
                </c:pt>
              </c:numCache>
            </c:numRef>
          </c:val>
        </c:ser>
        <c:ser>
          <c:idx val="4"/>
          <c:order val="4"/>
          <c:tx>
            <c:strRef>
              <c:f>transposed!$N$1</c:f>
              <c:strCache>
                <c:ptCount val="1"/>
                <c:pt idx="0">
                  <c:v>· We continually identify and train godly leaders for all dimensions of our ministry.</c:v>
                </c:pt>
              </c:strCache>
            </c:strRef>
          </c:tx>
          <c:invertIfNegative val="0"/>
          <c:val>
            <c:numRef>
              <c:f>transposed!$N$2:$N$65</c:f>
              <c:numCache>
                <c:formatCode>General</c:formatCode>
                <c:ptCount val="10"/>
                <c:pt idx="0">
                  <c:v>3</c:v>
                </c:pt>
                <c:pt idx="1">
                  <c:v>3</c:v>
                </c:pt>
                <c:pt idx="2">
                  <c:v>1</c:v>
                </c:pt>
                <c:pt idx="3">
                  <c:v>1</c:v>
                </c:pt>
                <c:pt idx="4">
                  <c:v>13</c:v>
                </c:pt>
                <c:pt idx="5">
                  <c:v>9</c:v>
                </c:pt>
                <c:pt idx="6">
                  <c:v>7</c:v>
                </c:pt>
                <c:pt idx="7">
                  <c:v>8</c:v>
                </c:pt>
                <c:pt idx="8">
                  <c:v>4</c:v>
                </c:pt>
                <c:pt idx="9">
                  <c:v>2</c:v>
                </c:pt>
              </c:numCache>
            </c:numRef>
          </c:val>
        </c:ser>
        <c:ser>
          <c:idx val="5"/>
          <c:order val="5"/>
          <c:tx>
            <c:strRef>
              <c:f>transposed!$O$1</c:f>
              <c:strCache>
                <c:ptCount val="1"/>
                <c:pt idx="0">
                  <c:v>10.Fruitful organizational structures (Exodus 18:13-26, Acts 6:1-7)</c:v>
                </c:pt>
              </c:strCache>
            </c:strRef>
          </c:tx>
          <c:invertIfNegative val="0"/>
          <c:val>
            <c:numRef>
              <c:f>transposed!$O$2:$O$65</c:f>
              <c:numCache>
                <c:formatCode>General</c:formatCode>
                <c:ptCount val="10"/>
                <c:pt idx="0">
                  <c:v>1</c:v>
                </c:pt>
                <c:pt idx="1">
                  <c:v>3</c:v>
                </c:pt>
                <c:pt idx="2">
                  <c:v>3</c:v>
                </c:pt>
                <c:pt idx="4">
                  <c:v>4</c:v>
                </c:pt>
                <c:pt idx="5">
                  <c:v>4</c:v>
                </c:pt>
                <c:pt idx="6">
                  <c:v>5</c:v>
                </c:pt>
                <c:pt idx="7">
                  <c:v>10</c:v>
                </c:pt>
                <c:pt idx="8">
                  <c:v>5</c:v>
                </c:pt>
                <c:pt idx="9">
                  <c:v>2</c:v>
                </c:pt>
              </c:numCache>
            </c:numRef>
          </c:val>
        </c:ser>
        <c:ser>
          <c:idx val="6"/>
          <c:order val="6"/>
          <c:tx>
            <c:strRef>
              <c:f>transposed!$P$1</c:f>
              <c:strCache>
                <c:ptCount val="1"/>
                <c:pt idx="0">
                  <c:v>· We can articulate a compelling, Christ-honoring vision for our church.</c:v>
                </c:pt>
              </c:strCache>
            </c:strRef>
          </c:tx>
          <c:invertIfNegative val="0"/>
          <c:val>
            <c:numRef>
              <c:f>transposed!$P$2:$P$65</c:f>
              <c:numCache>
                <c:formatCode>General</c:formatCode>
                <c:ptCount val="10"/>
                <c:pt idx="0">
                  <c:v>2</c:v>
                </c:pt>
                <c:pt idx="1">
                  <c:v>3</c:v>
                </c:pt>
                <c:pt idx="2">
                  <c:v>1</c:v>
                </c:pt>
                <c:pt idx="4">
                  <c:v>4</c:v>
                </c:pt>
                <c:pt idx="5">
                  <c:v>6</c:v>
                </c:pt>
                <c:pt idx="6">
                  <c:v>7</c:v>
                </c:pt>
                <c:pt idx="7">
                  <c:v>14</c:v>
                </c:pt>
                <c:pt idx="8">
                  <c:v>9</c:v>
                </c:pt>
                <c:pt idx="9">
                  <c:v>7</c:v>
                </c:pt>
              </c:numCache>
            </c:numRef>
          </c:val>
        </c:ser>
        <c:ser>
          <c:idx val="7"/>
          <c:order val="7"/>
          <c:tx>
            <c:strRef>
              <c:f>transposed!$Q$1</c:f>
              <c:strCache>
                <c:ptCount val="1"/>
                <c:pt idx="0">
                  <c:v>· We embrace evaluation as normal and natural and work through conflict constructively.</c:v>
                </c:pt>
              </c:strCache>
            </c:strRef>
          </c:tx>
          <c:invertIfNegative val="0"/>
          <c:val>
            <c:numRef>
              <c:f>transposed!$Q$2:$Q$65</c:f>
              <c:numCache>
                <c:formatCode>General</c:formatCode>
                <c:ptCount val="10"/>
                <c:pt idx="0">
                  <c:v>6</c:v>
                </c:pt>
                <c:pt idx="1">
                  <c:v>1</c:v>
                </c:pt>
                <c:pt idx="2">
                  <c:v>1</c:v>
                </c:pt>
                <c:pt idx="3">
                  <c:v>3</c:v>
                </c:pt>
                <c:pt idx="4">
                  <c:v>9</c:v>
                </c:pt>
                <c:pt idx="5">
                  <c:v>10</c:v>
                </c:pt>
                <c:pt idx="6">
                  <c:v>6</c:v>
                </c:pt>
                <c:pt idx="7">
                  <c:v>9</c:v>
                </c:pt>
                <c:pt idx="8">
                  <c:v>5</c:v>
                </c:pt>
                <c:pt idx="9">
                  <c:v>1</c:v>
                </c:pt>
              </c:numCache>
            </c:numRef>
          </c:val>
        </c:ser>
        <c:ser>
          <c:idx val="8"/>
          <c:order val="8"/>
          <c:tx>
            <c:strRef>
              <c:f>transposed!$R$1</c:f>
              <c:strCache>
                <c:ptCount val="1"/>
                <c:pt idx="0">
                  <c:v>· Our organizational structures are designed to be efficient at making decisions while at the same time</c:v>
                </c:pt>
              </c:strCache>
            </c:strRef>
          </c:tx>
          <c:invertIfNegative val="0"/>
          <c:val>
            <c:numRef>
              <c:f>transposed!$R$2:$R$65</c:f>
              <c:numCache>
                <c:formatCode>General</c:formatCode>
                <c:ptCount val="10"/>
                <c:pt idx="0">
                  <c:v>3</c:v>
                </c:pt>
                <c:pt idx="1">
                  <c:v>2</c:v>
                </c:pt>
                <c:pt idx="2">
                  <c:v>2</c:v>
                </c:pt>
                <c:pt idx="3">
                  <c:v>2</c:v>
                </c:pt>
                <c:pt idx="4">
                  <c:v>6</c:v>
                </c:pt>
                <c:pt idx="5">
                  <c:v>8</c:v>
                </c:pt>
                <c:pt idx="6">
                  <c:v>11</c:v>
                </c:pt>
                <c:pt idx="7">
                  <c:v>11</c:v>
                </c:pt>
                <c:pt idx="8">
                  <c:v>6</c:v>
                </c:pt>
                <c:pt idx="9">
                  <c:v>2</c:v>
                </c:pt>
              </c:numCache>
            </c:numRef>
          </c:val>
        </c:ser>
        <c:dLbls>
          <c:showLegendKey val="0"/>
          <c:showVal val="0"/>
          <c:showCatName val="0"/>
          <c:showSerName val="0"/>
          <c:showPercent val="0"/>
          <c:showBubbleSize val="0"/>
        </c:dLbls>
        <c:gapWidth val="150"/>
        <c:shape val="cylinder"/>
        <c:axId val="109797376"/>
        <c:axId val="109798912"/>
        <c:axId val="106122752"/>
      </c:bar3DChart>
      <c:catAx>
        <c:axId val="109797376"/>
        <c:scaling>
          <c:orientation val="minMax"/>
        </c:scaling>
        <c:delete val="0"/>
        <c:axPos val="b"/>
        <c:majorTickMark val="out"/>
        <c:minorTickMark val="none"/>
        <c:tickLblPos val="nextTo"/>
        <c:crossAx val="109798912"/>
        <c:crosses val="autoZero"/>
        <c:auto val="1"/>
        <c:lblAlgn val="ctr"/>
        <c:lblOffset val="100"/>
        <c:noMultiLvlLbl val="0"/>
      </c:catAx>
      <c:valAx>
        <c:axId val="109798912"/>
        <c:scaling>
          <c:orientation val="minMax"/>
        </c:scaling>
        <c:delete val="0"/>
        <c:axPos val="l"/>
        <c:majorGridlines/>
        <c:numFmt formatCode="General" sourceLinked="1"/>
        <c:majorTickMark val="out"/>
        <c:minorTickMark val="none"/>
        <c:tickLblPos val="nextTo"/>
        <c:crossAx val="109797376"/>
        <c:crosses val="autoZero"/>
        <c:crossBetween val="between"/>
      </c:valAx>
      <c:serAx>
        <c:axId val="106122752"/>
        <c:scaling>
          <c:orientation val="minMax"/>
        </c:scaling>
        <c:delete val="1"/>
        <c:axPos val="b"/>
        <c:majorTickMark val="out"/>
        <c:minorTickMark val="none"/>
        <c:tickLblPos val="nextTo"/>
        <c:crossAx val="109798912"/>
        <c:crosses val="autoZero"/>
      </c:serAx>
    </c:plotArea>
    <c:legend>
      <c:legendPos val="r"/>
      <c:legendEntry>
        <c:idx val="0"/>
        <c:delete val="1"/>
      </c:legendEntry>
      <c:layout>
        <c:manualLayout>
          <c:xMode val="edge"/>
          <c:yMode val="edge"/>
          <c:x val="0.65710370501842474"/>
          <c:y val="3.987439070116236E-2"/>
          <c:w val="0.33459394021803379"/>
          <c:h val="0.94622524457170132"/>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drawing1.xml><?xml version="1.0" encoding="utf-8"?>
<c:userShapes xmlns:c="http://schemas.openxmlformats.org/drawingml/2006/chart">
  <cdr:relSizeAnchor xmlns:cdr="http://schemas.openxmlformats.org/drawingml/2006/chartDrawing">
    <cdr:from>
      <cdr:x>0.20492</cdr:x>
      <cdr:y>0.87989</cdr:y>
    </cdr:from>
    <cdr:to>
      <cdr:x>0.31568</cdr:x>
      <cdr:y>0.94279</cdr:y>
    </cdr:to>
    <cdr:sp macro="" textlink="">
      <cdr:nvSpPr>
        <cdr:cNvPr id="2" name="TextBox 1"/>
        <cdr:cNvSpPr txBox="1"/>
      </cdr:nvSpPr>
      <cdr:spPr>
        <a:xfrm xmlns:a="http://schemas.openxmlformats.org/drawingml/2006/main" rot="396666">
          <a:off x="1880784" y="5162692"/>
          <a:ext cx="1016569" cy="3690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RATING</a:t>
          </a:r>
        </a:p>
      </cdr:txBody>
    </cdr:sp>
  </cdr:relSizeAnchor>
  <cdr:relSizeAnchor xmlns:cdr="http://schemas.openxmlformats.org/drawingml/2006/chartDrawing">
    <cdr:from>
      <cdr:x>0.06217</cdr:x>
      <cdr:y>0.46798</cdr:y>
    </cdr:from>
    <cdr:to>
      <cdr:x>0.19467</cdr:x>
      <cdr:y>0.53087</cdr:y>
    </cdr:to>
    <cdr:sp macro="" textlink="">
      <cdr:nvSpPr>
        <cdr:cNvPr id="4" name="TextBox 1"/>
        <cdr:cNvSpPr txBox="1"/>
      </cdr:nvSpPr>
      <cdr:spPr>
        <a:xfrm xmlns:a="http://schemas.openxmlformats.org/drawingml/2006/main">
          <a:off x="570603" y="2745826"/>
          <a:ext cx="1216115" cy="369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t>RESPONSE COUNT</a:t>
          </a:r>
        </a:p>
      </cdr:txBody>
    </cdr:sp>
  </cdr:relSizeAnchor>
  <cdr:relSizeAnchor xmlns:cdr="http://schemas.openxmlformats.org/drawingml/2006/chartDrawing">
    <cdr:from>
      <cdr:x>0.57797</cdr:x>
      <cdr:y>0.67691</cdr:y>
    </cdr:from>
    <cdr:to>
      <cdr:x>0.60825</cdr:x>
      <cdr:y>0.90942</cdr:y>
    </cdr:to>
    <cdr:sp macro="" textlink="">
      <cdr:nvSpPr>
        <cdr:cNvPr id="6" name="TextBox 1"/>
        <cdr:cNvSpPr txBox="1"/>
      </cdr:nvSpPr>
      <cdr:spPr>
        <a:xfrm xmlns:a="http://schemas.openxmlformats.org/drawingml/2006/main" rot="18162691">
          <a:off x="6194424" y="4229895"/>
          <a:ext cx="1291167" cy="3492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a:t>QUESTION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F34F85E-2671-4F96-A3E4-98606CF56D62}" type="datetimeFigureOut">
              <a:rPr lang="en-US" smtClean="0"/>
              <a:t>7/21/2013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516C85F-87DC-42DC-BF37-183972D7142D}" type="slidenum">
              <a:rPr lang="en-US" smtClean="0"/>
              <a:t>‹#›</a:t>
            </a:fld>
            <a:endParaRPr lang="en-US"/>
          </a:p>
        </p:txBody>
      </p:sp>
    </p:spTree>
    <p:extLst>
      <p:ext uri="{BB962C8B-B14F-4D97-AF65-F5344CB8AC3E}">
        <p14:creationId xmlns:p14="http://schemas.microsoft.com/office/powerpoint/2010/main" val="1788115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as study guides?</a:t>
            </a:r>
            <a:endParaRPr lang="en-US" dirty="0"/>
          </a:p>
        </p:txBody>
      </p:sp>
      <p:sp>
        <p:nvSpPr>
          <p:cNvPr id="4" name="Slide Number Placeholder 3"/>
          <p:cNvSpPr>
            <a:spLocks noGrp="1"/>
          </p:cNvSpPr>
          <p:nvPr>
            <p:ph type="sldNum" sz="quarter" idx="10"/>
          </p:nvPr>
        </p:nvSpPr>
        <p:spPr/>
        <p:txBody>
          <a:bodyPr/>
          <a:lstStyle/>
          <a:p>
            <a:fld id="{B62991F8-A19B-4067-833F-169879E2FB15}" type="slidenum">
              <a:rPr lang="en-US" smtClean="0"/>
              <a:pPr/>
              <a:t>5</a:t>
            </a:fld>
            <a:endParaRPr lang="en-US"/>
          </a:p>
        </p:txBody>
      </p:sp>
    </p:spTree>
    <p:extLst>
      <p:ext uri="{BB962C8B-B14F-4D97-AF65-F5344CB8AC3E}">
        <p14:creationId xmlns:p14="http://schemas.microsoft.com/office/powerpoint/2010/main" val="137301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058F0D-C850-4BA0-9649-89A88F3B84E1}" type="datetime1">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1595F-5676-4B9B-BD5D-E9414E335669}" type="datetime1">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304332-B876-40C3-96E2-5C911C1C6459}" type="datetime1">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D1B0C-3130-4DC8-ABCF-CB4859BC940B}" type="datetime1">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EEC3E7-5B1A-49D0-A8AC-9B9E96E3DD83}" type="datetime1">
              <a:rPr lang="en-US" smtClean="0"/>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273BAD-D56F-40AA-B505-C7DA3E2BA39B}" type="datetime1">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0D2B8-0D71-417B-BA7A-D614646A905A}" type="datetime1">
              <a:rPr lang="en-US" smtClean="0"/>
              <a:t>7/21/2013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62AD4-328F-4078-8D0B-92D3E358DC90}" type="datetime1">
              <a:rPr lang="en-US" smtClean="0"/>
              <a:t>7/21/2013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1E3F0-821B-4E5A-A9C8-4D527B10D47C}" type="datetime1">
              <a:rPr lang="en-US" smtClean="0"/>
              <a:t>7/21/2013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EF2368-1677-4825-9BE6-DE80571791AC}" type="datetime1">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18CA50-D017-4989-9E39-353D773F78AB}" type="datetime1">
              <a:rPr lang="en-US" smtClean="0"/>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5BC96-C262-44A9-A0BB-2BDA2E2D38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56F3C-5072-446A-9694-E4EA2ECCEA87}" type="datetime1">
              <a:rPr lang="en-US" smtClean="0"/>
              <a:t>7/21/2013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5BC96-C262-44A9-A0BB-2BDA2E2D380A}" type="slidenum">
              <a:rPr lang="en-US" smtClean="0"/>
              <a:pPr/>
              <a:t>‹#›</a:t>
            </a:fld>
            <a:endParaRPr lang="en-US" dirty="0"/>
          </a:p>
        </p:txBody>
      </p:sp>
      <p:pic>
        <p:nvPicPr>
          <p:cNvPr id="7" name="Picture 1"/>
          <p:cNvPicPr>
            <a:picLocks noChangeAspect="1" noChangeArrowheads="1"/>
          </p:cNvPicPr>
          <p:nvPr userDrawn="1"/>
        </p:nvPicPr>
        <p:blipFill>
          <a:blip r:embed="rId13" cstate="screen"/>
          <a:srcRect/>
          <a:stretch>
            <a:fillRect/>
          </a:stretch>
        </p:blipFill>
        <p:spPr bwMode="auto">
          <a:xfrm>
            <a:off x="1" y="5888279"/>
            <a:ext cx="2895600" cy="969721"/>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slide" Target="slide9.xml"/><Relationship Id="rId5" Type="http://schemas.openxmlformats.org/officeDocument/2006/relationships/image" Target="../media/image4.wmf"/><Relationship Id="rId4" Type="http://schemas.openxmlformats.org/officeDocument/2006/relationships/package" Target="../embeddings/Microsoft_Word_Document2.docx"/></Relationships>
</file>

<file path=ppt/slides/_rels/slide1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biblegateway.com/passage/?search=1%20Chronicles%2025:11" TargetMode="External"/><Relationship Id="rId13" Type="http://schemas.openxmlformats.org/officeDocument/2006/relationships/hyperlink" Target="http://www.biblegateway.com/passage/?search=1%20Chronicles%2027:4" TargetMode="External"/><Relationship Id="rId18" Type="http://schemas.openxmlformats.org/officeDocument/2006/relationships/hyperlink" Target="http://www.biblegateway.com/passage/?search=Genesis%2036:41;%201%20Chronicles%201:52" TargetMode="External"/><Relationship Id="rId26" Type="http://schemas.openxmlformats.org/officeDocument/2006/relationships/hyperlink" Target="http://www.biblegateway.com/passage/?search=Acts%2015:6-29" TargetMode="External"/><Relationship Id="rId3" Type="http://schemas.openxmlformats.org/officeDocument/2006/relationships/hyperlink" Target="http://www.biblegateway.com/passage/?search=1%20Chronicles%2012:18" TargetMode="External"/><Relationship Id="rId21" Type="http://schemas.openxmlformats.org/officeDocument/2006/relationships/hyperlink" Target="http://www.biblegateway.com/passage/?search=Numbers%201:6;2:12;7:36,41;10:19" TargetMode="External"/><Relationship Id="rId7" Type="http://schemas.openxmlformats.org/officeDocument/2006/relationships/hyperlink" Target="http://www.biblegateway.com/passage/?search=Numbers%2027:18-23;%20Deuteronomy%2031:23" TargetMode="External"/><Relationship Id="rId12" Type="http://schemas.openxmlformats.org/officeDocument/2006/relationships/hyperlink" Target="http://www.biblegateway.com/passage/?search=1%20Samuel%207:6,15-17" TargetMode="External"/><Relationship Id="rId17" Type="http://schemas.openxmlformats.org/officeDocument/2006/relationships/hyperlink" Target="http://www.biblegateway.com/passage/?search=Numbers%201:13;2:27;7:72,77;10:26" TargetMode="External"/><Relationship Id="rId25" Type="http://schemas.openxmlformats.org/officeDocument/2006/relationships/hyperlink" Target="http://www.biblegateway.com/passage/?search=5%20Chronicles%2015:16-19;16:5-7;25:1-9;%202%20Chronicles%205:12;35:15;%20Nehemiah" TargetMode="External"/><Relationship Id="rId2" Type="http://schemas.openxmlformats.org/officeDocument/2006/relationships/notesSlide" Target="../notesSlides/notesSlide1.xml"/><Relationship Id="rId16" Type="http://schemas.openxmlformats.org/officeDocument/2006/relationships/hyperlink" Target="http://www.biblegateway.com/passage/?search=Judges%203:8-11" TargetMode="External"/><Relationship Id="rId20" Type="http://schemas.openxmlformats.org/officeDocument/2006/relationships/hyperlink" Target="http://www.biblegateway.com/passage/?search=1%20Samuel%207:15-17" TargetMode="External"/><Relationship Id="rId1" Type="http://schemas.openxmlformats.org/officeDocument/2006/relationships/slideLayout" Target="../slideLayouts/slideLayout2.xml"/><Relationship Id="rId6" Type="http://schemas.openxmlformats.org/officeDocument/2006/relationships/hyperlink" Target="http://www.biblegateway.com/passage/?search=Acts%2018:8;%201%20Corinthians%201:14" TargetMode="External"/><Relationship Id="rId11" Type="http://schemas.openxmlformats.org/officeDocument/2006/relationships/hyperlink" Target="http://www.biblegateway.com/passage/?search=Nehemiah%2012:42" TargetMode="External"/><Relationship Id="rId24" Type="http://schemas.openxmlformats.org/officeDocument/2006/relationships/hyperlink" Target="http://www.biblegateway.com/passage/?search=Judges%204;" TargetMode="External"/><Relationship Id="rId5" Type="http://schemas.openxmlformats.org/officeDocument/2006/relationships/hyperlink" Target="http://www.biblegateway.com/passage/?search=1%20Chronicles%2011:21;12:34;%202%20Chronicles%2017:14-19;%20%202%20John%2018:12" TargetMode="External"/><Relationship Id="rId15" Type="http://schemas.openxmlformats.org/officeDocument/2006/relationships/hyperlink" Target="http://www.biblegateway.com/passage/?search=Numbers%2016:1" TargetMode="External"/><Relationship Id="rId23" Type="http://schemas.openxmlformats.org/officeDocument/2006/relationships/hyperlink" Target="http://www.biblegateway.com/passage/?search=Judges%2010:1,2" TargetMode="External"/><Relationship Id="rId10" Type="http://schemas.openxmlformats.org/officeDocument/2006/relationships/hyperlink" Target="http://www.biblegateway.com/passage/?search=Isaiah%2055:4" TargetMode="External"/><Relationship Id="rId19" Type="http://schemas.openxmlformats.org/officeDocument/2006/relationships/hyperlink" Target="http://www.biblegateway.com/passage/?search=Judges%2016:31" TargetMode="External"/><Relationship Id="rId4" Type="http://schemas.openxmlformats.org/officeDocument/2006/relationships/hyperlink" Target="http://www.biblegateway.com/passage/?search=Judges%201:11,12" TargetMode="External"/><Relationship Id="rId9" Type="http://schemas.openxmlformats.org/officeDocument/2006/relationships/hyperlink" Target="http://www.biblegateway.com/passage/?search=1%20Chronicles%2025:14" TargetMode="External"/><Relationship Id="rId14" Type="http://schemas.openxmlformats.org/officeDocument/2006/relationships/hyperlink" Target="http://www.biblegateway.com/passage/?search=Exodus%203:10-22;6:13" TargetMode="External"/><Relationship Id="rId22" Type="http://schemas.openxmlformats.org/officeDocument/2006/relationships/hyperlink" Target="http://www.biblegateway.com/passage/?search=1%20Chronicles%2025:17"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biblegateway.com/topical/Nave/" TargetMode="External"/><Relationship Id="rId13" Type="http://schemas.openxmlformats.org/officeDocument/2006/relationships/hyperlink" Target="http://www.biblegateway.com/passage/?search=Acts%205:33;7:54" TargetMode="External"/><Relationship Id="rId18" Type="http://schemas.openxmlformats.org/officeDocument/2006/relationships/hyperlink" Target="http://www.biblegateway.com/passage/?search=Acts%2028:17-29" TargetMode="External"/><Relationship Id="rId3" Type="http://schemas.openxmlformats.org/officeDocument/2006/relationships/hyperlink" Target="http://www.biblegateway.com/topical/Abraham/Nave/" TargetMode="External"/><Relationship Id="rId21" Type="http://schemas.openxmlformats.org/officeDocument/2006/relationships/hyperlink" Target="http://www.biblegateway.com/passage/?search=Acts%206:1-6" TargetMode="External"/><Relationship Id="rId7" Type="http://schemas.openxmlformats.org/officeDocument/2006/relationships/hyperlink" Target="http://www.biblegateway.com/topical/Deborah/Nave/" TargetMode="External"/><Relationship Id="rId12" Type="http://schemas.openxmlformats.org/officeDocument/2006/relationships/hyperlink" Target="http://www.biblegateway.com/passage/?search=Isaiah%206:9;29:13" TargetMode="External"/><Relationship Id="rId17" Type="http://schemas.openxmlformats.org/officeDocument/2006/relationships/hyperlink" Target="http://www.biblegateway.com/passage/?search=2%20Chronicles%2015:12,13" TargetMode="External"/><Relationship Id="rId2" Type="http://schemas.openxmlformats.org/officeDocument/2006/relationships/hyperlink" Target="http://www.biblegateway.com/topical/Leadership/Nave/" TargetMode="External"/><Relationship Id="rId16" Type="http://schemas.openxmlformats.org/officeDocument/2006/relationships/hyperlink" Target="http://www.biblegateway.com/passage/?search=Mark%201:45;2:6-11;8:11,12;15:29-32;%20%20John%205:38,40,4" TargetMode="External"/><Relationship Id="rId20" Type="http://schemas.openxmlformats.org/officeDocument/2006/relationships/hyperlink" Target="http://www.biblegateway.com/passage/?search=16%20Kings%2012:16-24;%202%20Chronicles%2010:16-19;11:1-4" TargetMode="External"/><Relationship Id="rId1" Type="http://schemas.openxmlformats.org/officeDocument/2006/relationships/slideLayout" Target="../slideLayouts/slideLayout2.xml"/><Relationship Id="rId6" Type="http://schemas.openxmlformats.org/officeDocument/2006/relationships/hyperlink" Target="http://www.biblegateway.com/topical/Gideon/Nave/" TargetMode="External"/><Relationship Id="rId11" Type="http://schemas.openxmlformats.org/officeDocument/2006/relationships/hyperlink" Target="http://www.biblegateway.com/passage/?search=Acts%2023:12-15" TargetMode="External"/><Relationship Id="rId24" Type="http://schemas.openxmlformats.org/officeDocument/2006/relationships/hyperlink" Target="http://www.biblegateway.com/passage/?search=Mark%2010:43;%201%20Corinthians%203:5;%201%20Thessalonians%203:2" TargetMode="External"/><Relationship Id="rId5" Type="http://schemas.openxmlformats.org/officeDocument/2006/relationships/hyperlink" Target="http://www.biblegateway.com/topical/Joshua/Nave/" TargetMode="External"/><Relationship Id="rId15" Type="http://schemas.openxmlformats.org/officeDocument/2006/relationships/hyperlink" Target="http://www.biblegateway.com/passage/?search=Judges%2010:1,2" TargetMode="External"/><Relationship Id="rId23" Type="http://schemas.openxmlformats.org/officeDocument/2006/relationships/hyperlink" Target="http://www.biblegateway.com/passage/?search=Matthew%2023:11;%20%20John%2012:26" TargetMode="External"/><Relationship Id="rId10" Type="http://schemas.openxmlformats.org/officeDocument/2006/relationships/hyperlink" Target="http://www.biblegateway.com/passage/?search=Exodus%204:29-31" TargetMode="External"/><Relationship Id="rId19" Type="http://schemas.openxmlformats.org/officeDocument/2006/relationships/hyperlink" Target="http://www.biblegateway.com/passage/?search=Judges%2013;;;" TargetMode="External"/><Relationship Id="rId4" Type="http://schemas.openxmlformats.org/officeDocument/2006/relationships/hyperlink" Target="http://www.biblegateway.com/topical/Moses/Nave/" TargetMode="External"/><Relationship Id="rId9" Type="http://schemas.openxmlformats.org/officeDocument/2006/relationships/hyperlink" Target="http://www.biblegateway.com/passage/?search=Matthew%2027:18;%20Mark%2012:12;15:10;%20Luke%2011:53,54" TargetMode="External"/><Relationship Id="rId14" Type="http://schemas.openxmlformats.org/officeDocument/2006/relationships/hyperlink" Target="http://www.biblegateway.com/passage/?search=Matthew%2027:25" TargetMode="External"/><Relationship Id="rId22" Type="http://schemas.openxmlformats.org/officeDocument/2006/relationships/hyperlink" Target="http://www.biblegateway.com/passage/?search=1%20Timothy%203:8-1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package" Target="../embeddings/Microsoft_Excel_Worksheet1.xlsx"/></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
            </a:r>
            <a:br>
              <a:rPr lang="en-US" dirty="0" smtClean="0"/>
            </a:br>
            <a:r>
              <a:rPr lang="en-US" dirty="0" smtClean="0"/>
              <a:t>Balcony Presentation</a:t>
            </a:r>
            <a:endParaRPr lang="en-US" dirty="0"/>
          </a:p>
        </p:txBody>
      </p:sp>
      <p:sp>
        <p:nvSpPr>
          <p:cNvPr id="3" name="Subtitle 2"/>
          <p:cNvSpPr>
            <a:spLocks noGrp="1"/>
          </p:cNvSpPr>
          <p:nvPr>
            <p:ph type="subTitle" idx="1"/>
          </p:nvPr>
        </p:nvSpPr>
        <p:spPr/>
        <p:txBody>
          <a:bodyPr/>
          <a:lstStyle/>
          <a:p>
            <a:r>
              <a:rPr lang="en-US" dirty="0" smtClean="0"/>
              <a:t>21 July 2013</a:t>
            </a:r>
            <a:endParaRPr lang="en-US" dirty="0"/>
          </a:p>
        </p:txBody>
      </p:sp>
      <p:sp>
        <p:nvSpPr>
          <p:cNvPr id="6" name="Rectangle 5"/>
          <p:cNvSpPr/>
          <p:nvPr/>
        </p:nvSpPr>
        <p:spPr>
          <a:xfrm>
            <a:off x="6720182" y="0"/>
            <a:ext cx="244201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Vitality</a:t>
            </a:r>
            <a:endParaRPr lang="en-US" sz="5400" b="1" cap="none" spc="0" dirty="0">
              <a:ln/>
              <a:solidFill>
                <a:schemeClr val="accent3"/>
              </a:solidFill>
              <a:effectLst/>
            </a:endParaRPr>
          </a:p>
        </p:txBody>
      </p:sp>
      <p:sp>
        <p:nvSpPr>
          <p:cNvPr id="4" name="Slide Number Placeholder 3"/>
          <p:cNvSpPr>
            <a:spLocks noGrp="1"/>
          </p:cNvSpPr>
          <p:nvPr>
            <p:ph type="sldNum" sz="quarter" idx="12"/>
          </p:nvPr>
        </p:nvSpPr>
        <p:spPr/>
        <p:txBody>
          <a:bodyPr/>
          <a:lstStyle/>
          <a:p>
            <a:fld id="{77D5BC96-C262-44A9-A0BB-2BDA2E2D380A}" type="slidenum">
              <a:rPr lang="en-US" smtClean="0"/>
              <a:pPr/>
              <a:t>1</a:t>
            </a:fld>
            <a:endParaRPr lang="en-US"/>
          </a:p>
        </p:txBody>
      </p:sp>
    </p:spTree>
    <p:extLst>
      <p:ext uri="{BB962C8B-B14F-4D97-AF65-F5344CB8AC3E}">
        <p14:creationId xmlns:p14="http://schemas.microsoft.com/office/powerpoint/2010/main" val="1967383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sz="3600" dirty="0" smtClean="0"/>
              <a:t>Proposed FECC Constitution Change</a:t>
            </a:r>
            <a:endParaRPr lang="en-US" sz="3600" dirty="0"/>
          </a:p>
        </p:txBody>
      </p:sp>
      <p:sp>
        <p:nvSpPr>
          <p:cNvPr id="3" name="Content Placeholder 2"/>
          <p:cNvSpPr>
            <a:spLocks noGrp="1"/>
          </p:cNvSpPr>
          <p:nvPr>
            <p:ph idx="1"/>
          </p:nvPr>
        </p:nvSpPr>
        <p:spPr>
          <a:xfrm>
            <a:off x="457200" y="884237"/>
            <a:ext cx="8229600" cy="4525963"/>
          </a:xfrm>
        </p:spPr>
        <p:txBody>
          <a:bodyPr>
            <a:normAutofit/>
          </a:bodyPr>
          <a:lstStyle/>
          <a:p>
            <a:pPr marL="0" indent="0">
              <a:buNone/>
            </a:pPr>
            <a:r>
              <a:rPr lang="en-US" sz="1800" dirty="0" smtClean="0"/>
              <a:t>Constitution Article </a:t>
            </a:r>
            <a:r>
              <a:rPr lang="en-US" sz="1800" dirty="0"/>
              <a:t>V - The Senior </a:t>
            </a:r>
            <a:r>
              <a:rPr lang="en-US" sz="1800" dirty="0" smtClean="0"/>
              <a:t>Pastor</a:t>
            </a:r>
          </a:p>
          <a:p>
            <a:pPr marL="0" indent="0">
              <a:buNone/>
            </a:pPr>
            <a:r>
              <a:rPr lang="en-US" sz="1800" dirty="0"/>
              <a:t>Paragraph 2: </a:t>
            </a:r>
            <a:endParaRPr lang="en-US" sz="1800" dirty="0" smtClean="0"/>
          </a:p>
          <a:p>
            <a:pPr marL="400050" lvl="1" indent="0">
              <a:buNone/>
            </a:pPr>
            <a:r>
              <a:rPr lang="en-US" sz="1800" dirty="0" smtClean="0"/>
              <a:t>He </a:t>
            </a:r>
            <a:r>
              <a:rPr lang="en-US" sz="1800" b="1" i="1" dirty="0">
                <a:solidFill>
                  <a:srgbClr val="FF0000"/>
                </a:solidFill>
              </a:rPr>
              <a:t>or she </a:t>
            </a:r>
            <a:r>
              <a:rPr lang="en-US" sz="1800" dirty="0"/>
              <a:t>shall be a member of this </a:t>
            </a:r>
            <a:r>
              <a:rPr lang="en-US" sz="1800" dirty="0" smtClean="0"/>
              <a:t>church and </a:t>
            </a:r>
            <a:r>
              <a:rPr lang="en-US" sz="1800" dirty="0"/>
              <a:t>its Board of Elders and shall serve as long as it </a:t>
            </a:r>
            <a:r>
              <a:rPr lang="en-US" sz="1800" dirty="0" smtClean="0"/>
              <a:t>is mutually </a:t>
            </a:r>
            <a:r>
              <a:rPr lang="en-US" sz="1800" dirty="0"/>
              <a:t>agreeable.</a:t>
            </a:r>
          </a:p>
          <a:p>
            <a:pPr marL="0" indent="0">
              <a:buNone/>
            </a:pPr>
            <a:r>
              <a:rPr lang="en-US" sz="1800" dirty="0"/>
              <a:t>Paragraph 3</a:t>
            </a:r>
            <a:r>
              <a:rPr lang="en-US" sz="1800" dirty="0" smtClean="0"/>
              <a:t>:</a:t>
            </a:r>
          </a:p>
          <a:p>
            <a:pPr marL="400050" lvl="1" indent="0">
              <a:buNone/>
            </a:pPr>
            <a:r>
              <a:rPr lang="en-US" sz="1800" dirty="0" smtClean="0"/>
              <a:t>He </a:t>
            </a:r>
            <a:r>
              <a:rPr lang="en-US" sz="1800" b="1" i="1" dirty="0">
                <a:solidFill>
                  <a:srgbClr val="FF0000"/>
                </a:solidFill>
              </a:rPr>
              <a:t>or she </a:t>
            </a:r>
            <a:r>
              <a:rPr lang="en-US" sz="1800" dirty="0"/>
              <a:t>shall be encumbered by no </a:t>
            </a:r>
            <a:r>
              <a:rPr lang="en-US" sz="1800" dirty="0" smtClean="0"/>
              <a:t>duties that </a:t>
            </a:r>
            <a:r>
              <a:rPr lang="en-US" sz="1800" dirty="0"/>
              <a:t>hinder or conflict with his ministry.</a:t>
            </a:r>
          </a:p>
          <a:p>
            <a:pPr marL="0" indent="0">
              <a:buNone/>
            </a:pPr>
            <a:r>
              <a:rPr lang="en-US" sz="1800" dirty="0"/>
              <a:t>Paragraph 4: </a:t>
            </a:r>
            <a:endParaRPr lang="en-US" sz="1800" dirty="0" smtClean="0"/>
          </a:p>
          <a:p>
            <a:pPr marL="400050" lvl="1" indent="0">
              <a:buNone/>
            </a:pPr>
            <a:r>
              <a:rPr lang="en-US" sz="1800" dirty="0" smtClean="0"/>
              <a:t>The </a:t>
            </a:r>
            <a:r>
              <a:rPr lang="en-US" sz="1800" dirty="0"/>
              <a:t>senior pastor shall, both in word </a:t>
            </a:r>
            <a:r>
              <a:rPr lang="en-US" sz="1800" dirty="0" smtClean="0"/>
              <a:t>and precept</a:t>
            </a:r>
            <a:r>
              <a:rPr lang="en-US" sz="1800" dirty="0"/>
              <a:t>, work in harmony with the Covenant, The </a:t>
            </a:r>
            <a:r>
              <a:rPr lang="en-US" sz="1800" dirty="0" smtClean="0"/>
              <a:t>Regional Conference</a:t>
            </a:r>
            <a:r>
              <a:rPr lang="en-US" sz="1800" dirty="0"/>
              <a:t>, and his </a:t>
            </a:r>
            <a:r>
              <a:rPr lang="en-US" sz="1800" b="1" i="1" dirty="0">
                <a:solidFill>
                  <a:srgbClr val="FF0000"/>
                </a:solidFill>
              </a:rPr>
              <a:t>or her </a:t>
            </a:r>
            <a:r>
              <a:rPr lang="en-US" sz="1800" dirty="0"/>
              <a:t>fellow </a:t>
            </a:r>
            <a:r>
              <a:rPr lang="en-US" sz="1800" dirty="0" smtClean="0"/>
              <a:t>ministers.</a:t>
            </a:r>
          </a:p>
          <a:p>
            <a:pPr marL="400050" lvl="1" indent="0">
              <a:buNone/>
            </a:pPr>
            <a:endParaRPr lang="en-US" sz="1800" dirty="0"/>
          </a:p>
          <a:p>
            <a:pPr marL="0" indent="0">
              <a:buNone/>
            </a:pPr>
            <a:r>
              <a:rPr lang="en-US" sz="1800" dirty="0"/>
              <a:t>Also propose to change any other gender specific </a:t>
            </a:r>
            <a:r>
              <a:rPr lang="en-US" sz="1800" dirty="0" smtClean="0"/>
              <a:t>language</a:t>
            </a:r>
          </a:p>
          <a:p>
            <a:pPr marL="0" indent="0">
              <a:buNone/>
            </a:pPr>
            <a:r>
              <a:rPr lang="en-US" sz="1800" dirty="0" smtClean="0"/>
              <a:t>in </a:t>
            </a:r>
            <a:r>
              <a:rPr lang="en-US" sz="1800" dirty="0"/>
              <a:t>the Constitution to be gender </a:t>
            </a:r>
            <a:r>
              <a:rPr lang="en-US" sz="1800" dirty="0" smtClean="0"/>
              <a:t>inclusive.</a:t>
            </a:r>
          </a:p>
          <a:p>
            <a:pPr marL="400050" lvl="1" indent="0">
              <a:buNone/>
            </a:pPr>
            <a:endParaRPr lang="en-US" sz="1800"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10</a:t>
            </a:fld>
            <a:endParaRPr lang="en-US"/>
          </a:p>
        </p:txBody>
      </p:sp>
    </p:spTree>
    <p:extLst>
      <p:ext uri="{BB962C8B-B14F-4D97-AF65-F5344CB8AC3E}">
        <p14:creationId xmlns:p14="http://schemas.microsoft.com/office/powerpoint/2010/main" val="18057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sz="3600" dirty="0" smtClean="0"/>
              <a:t>Proposed FECC Constitution Change</a:t>
            </a:r>
            <a:endParaRPr lang="en-US" sz="3600" dirty="0"/>
          </a:p>
        </p:txBody>
      </p:sp>
      <p:sp>
        <p:nvSpPr>
          <p:cNvPr id="3" name="Content Placeholder 2"/>
          <p:cNvSpPr>
            <a:spLocks noGrp="1"/>
          </p:cNvSpPr>
          <p:nvPr>
            <p:ph idx="1"/>
          </p:nvPr>
        </p:nvSpPr>
        <p:spPr>
          <a:xfrm>
            <a:off x="304800" y="609600"/>
            <a:ext cx="8610600" cy="4525963"/>
          </a:xfrm>
        </p:spPr>
        <p:txBody>
          <a:bodyPr>
            <a:noAutofit/>
          </a:bodyPr>
          <a:lstStyle/>
          <a:p>
            <a:pPr marL="0" indent="0">
              <a:buNone/>
            </a:pPr>
            <a:r>
              <a:rPr lang="en-US" sz="1600" dirty="0" smtClean="0"/>
              <a:t>By-Laws Article </a:t>
            </a:r>
            <a:r>
              <a:rPr lang="en-US" sz="1600" dirty="0"/>
              <a:t>II - The Senior Pastor</a:t>
            </a:r>
          </a:p>
          <a:p>
            <a:pPr marL="0" indent="0">
              <a:buNone/>
            </a:pPr>
            <a:r>
              <a:rPr lang="en-US" sz="1600" dirty="0"/>
              <a:t>Section A - Qualifications and duties</a:t>
            </a:r>
          </a:p>
          <a:p>
            <a:pPr marL="0" indent="0">
              <a:buNone/>
            </a:pPr>
            <a:r>
              <a:rPr lang="en-US" sz="1600" dirty="0"/>
              <a:t>Paragraph 1</a:t>
            </a:r>
            <a:r>
              <a:rPr lang="en-US" sz="1600" dirty="0" smtClean="0"/>
              <a:t>:</a:t>
            </a:r>
          </a:p>
          <a:p>
            <a:pPr marL="400050" lvl="1" indent="0">
              <a:buNone/>
            </a:pPr>
            <a:r>
              <a:rPr lang="en-US" sz="1600" dirty="0"/>
              <a:t>The senior pastor shall fulfill the conditions expressed in </a:t>
            </a:r>
            <a:r>
              <a:rPr lang="en-US" sz="1600" dirty="0" smtClean="0"/>
              <a:t>the New </a:t>
            </a:r>
            <a:r>
              <a:rPr lang="en-US" sz="1600" dirty="0"/>
              <a:t>Testament with regard to his </a:t>
            </a:r>
            <a:r>
              <a:rPr lang="en-US" sz="1600" b="1" i="1" dirty="0">
                <a:solidFill>
                  <a:srgbClr val="FF0000"/>
                </a:solidFill>
              </a:rPr>
              <a:t>or her </a:t>
            </a:r>
            <a:r>
              <a:rPr lang="en-US" sz="1600" dirty="0"/>
              <a:t>office, serving </a:t>
            </a:r>
            <a:r>
              <a:rPr lang="en-US" sz="1600" dirty="0" smtClean="0"/>
              <a:t>to edify </a:t>
            </a:r>
            <a:r>
              <a:rPr lang="en-US" sz="1600" dirty="0"/>
              <a:t>the Body of Christ. See Eph. 4:12, Heb. 13:17, II </a:t>
            </a:r>
            <a:r>
              <a:rPr lang="en-US" sz="1600" dirty="0" smtClean="0"/>
              <a:t>Tim. 4:5</a:t>
            </a:r>
            <a:r>
              <a:rPr lang="en-US" sz="1600" dirty="0"/>
              <a:t>, I Thess. 2:7-8. He </a:t>
            </a:r>
            <a:r>
              <a:rPr lang="en-US" sz="1600" b="1" i="1" dirty="0">
                <a:solidFill>
                  <a:srgbClr val="FF0000"/>
                </a:solidFill>
              </a:rPr>
              <a:t>or she </a:t>
            </a:r>
            <a:r>
              <a:rPr lang="en-US" sz="1600" dirty="0"/>
              <a:t>should exhort, warn, </a:t>
            </a:r>
            <a:r>
              <a:rPr lang="en-US" sz="1600" dirty="0" smtClean="0"/>
              <a:t>and comfort </a:t>
            </a:r>
            <a:r>
              <a:rPr lang="en-US" sz="1600" dirty="0"/>
              <a:t>as the occasion demands. See I Thess. 2:11; I </a:t>
            </a:r>
            <a:r>
              <a:rPr lang="en-US" sz="1600" dirty="0" smtClean="0"/>
              <a:t>Cor. 4:14-15</a:t>
            </a:r>
            <a:r>
              <a:rPr lang="en-US" sz="1600" dirty="0"/>
              <a:t>. He </a:t>
            </a:r>
            <a:r>
              <a:rPr lang="en-US" sz="1600" b="1" i="1" dirty="0">
                <a:solidFill>
                  <a:srgbClr val="FF0000"/>
                </a:solidFill>
              </a:rPr>
              <a:t>or she </a:t>
            </a:r>
            <a:r>
              <a:rPr lang="en-US" sz="1600" dirty="0"/>
              <a:t>must be a preacher with ability </a:t>
            </a:r>
            <a:r>
              <a:rPr lang="en-US" sz="1600" dirty="0" smtClean="0"/>
              <a:t>and conviction</a:t>
            </a:r>
            <a:r>
              <a:rPr lang="en-US" sz="1600" dirty="0"/>
              <a:t>, zealous for the gospel, and concerned for </a:t>
            </a:r>
            <a:r>
              <a:rPr lang="en-US" sz="1600" dirty="0" smtClean="0"/>
              <a:t>the salvation </a:t>
            </a:r>
            <a:r>
              <a:rPr lang="en-US" sz="1600" dirty="0"/>
              <a:t>of souls</a:t>
            </a:r>
            <a:r>
              <a:rPr lang="en-US" sz="1200" dirty="0" smtClean="0"/>
              <a:t>.</a:t>
            </a:r>
          </a:p>
          <a:p>
            <a:pPr marL="0" indent="0">
              <a:buNone/>
            </a:pPr>
            <a:r>
              <a:rPr lang="en-US" sz="1600" dirty="0"/>
              <a:t>Paragraph 2</a:t>
            </a:r>
            <a:r>
              <a:rPr lang="en-US" sz="1600" dirty="0" smtClean="0"/>
              <a:t>:</a:t>
            </a:r>
          </a:p>
          <a:p>
            <a:pPr marL="400050" lvl="1" indent="0">
              <a:buNone/>
            </a:pPr>
            <a:r>
              <a:rPr lang="en-US" sz="1600" dirty="0"/>
              <a:t>It is the duty of the senior pastor to promote the programs </a:t>
            </a:r>
            <a:r>
              <a:rPr lang="en-US" sz="1600" dirty="0" smtClean="0"/>
              <a:t>of the </a:t>
            </a:r>
            <a:r>
              <a:rPr lang="en-US" sz="1600" dirty="0"/>
              <a:t>church, to be loyal to its heritage and principles, and </a:t>
            </a:r>
            <a:r>
              <a:rPr lang="en-US" sz="1600" dirty="0" smtClean="0"/>
              <a:t>to advance </a:t>
            </a:r>
            <a:r>
              <a:rPr lang="en-US" sz="1600" dirty="0"/>
              <a:t>the ministry of the church in order that it may fulfill </a:t>
            </a:r>
            <a:r>
              <a:rPr lang="en-US" sz="1600" dirty="0" smtClean="0"/>
              <a:t>its purpose </a:t>
            </a:r>
            <a:r>
              <a:rPr lang="en-US" sz="1600" dirty="0"/>
              <a:t>in accordance with Article IV of the Constitution. </a:t>
            </a:r>
            <a:r>
              <a:rPr lang="en-US" sz="1600" dirty="0" smtClean="0"/>
              <a:t>His </a:t>
            </a:r>
            <a:r>
              <a:rPr lang="en-US" sz="1600" b="1" i="1" dirty="0" smtClean="0">
                <a:solidFill>
                  <a:srgbClr val="FF0000"/>
                </a:solidFill>
              </a:rPr>
              <a:t>or </a:t>
            </a:r>
            <a:r>
              <a:rPr lang="en-US" sz="1600" b="1" i="1" dirty="0">
                <a:solidFill>
                  <a:srgbClr val="FF0000"/>
                </a:solidFill>
              </a:rPr>
              <a:t>her</a:t>
            </a:r>
            <a:r>
              <a:rPr lang="en-US" sz="1600" b="1" i="1" dirty="0"/>
              <a:t> </a:t>
            </a:r>
            <a:r>
              <a:rPr lang="en-US" sz="1600" dirty="0"/>
              <a:t>ministry is to teach, preach, administer the </a:t>
            </a:r>
            <a:r>
              <a:rPr lang="en-US" sz="1600" dirty="0" smtClean="0"/>
              <a:t>sacraments, visit </a:t>
            </a:r>
            <a:r>
              <a:rPr lang="en-US" sz="1600" dirty="0"/>
              <a:t>the sick and needy, and be responsible for all services </a:t>
            </a:r>
            <a:r>
              <a:rPr lang="en-US" sz="1600" dirty="0" smtClean="0"/>
              <a:t>of the </a:t>
            </a:r>
            <a:r>
              <a:rPr lang="en-US" sz="1600" dirty="0"/>
              <a:t>congregation</a:t>
            </a:r>
            <a:r>
              <a:rPr lang="en-US" sz="1600" dirty="0" smtClean="0"/>
              <a:t>.</a:t>
            </a:r>
          </a:p>
          <a:p>
            <a:pPr marL="0" indent="0">
              <a:buNone/>
            </a:pPr>
            <a:r>
              <a:rPr lang="en-US" sz="1600" dirty="0"/>
              <a:t>Paragraph 3</a:t>
            </a:r>
            <a:r>
              <a:rPr lang="en-US" sz="1600" dirty="0" smtClean="0"/>
              <a:t>:</a:t>
            </a:r>
          </a:p>
          <a:p>
            <a:pPr marL="400050" lvl="1" indent="0">
              <a:buNone/>
            </a:pPr>
            <a:r>
              <a:rPr lang="en-US" sz="1600" dirty="0" smtClean="0"/>
              <a:t>The </a:t>
            </a:r>
            <a:r>
              <a:rPr lang="en-US" sz="1600" dirty="0"/>
              <a:t>senior pastor shall be a member of the Congregation, </a:t>
            </a:r>
            <a:r>
              <a:rPr lang="en-US" sz="1600" dirty="0" smtClean="0"/>
              <a:t>the Board </a:t>
            </a:r>
            <a:r>
              <a:rPr lang="en-US" sz="1600" dirty="0"/>
              <a:t>of Elders, and the Church Council. He </a:t>
            </a:r>
            <a:r>
              <a:rPr lang="en-US" sz="1600" b="1" i="1" dirty="0">
                <a:solidFill>
                  <a:srgbClr val="FF0000"/>
                </a:solidFill>
              </a:rPr>
              <a:t>or she </a:t>
            </a:r>
            <a:r>
              <a:rPr lang="en-US" sz="1600" dirty="0"/>
              <a:t>shall be </a:t>
            </a:r>
            <a:r>
              <a:rPr lang="en-US" sz="1600" dirty="0" smtClean="0"/>
              <a:t>an ex </a:t>
            </a:r>
            <a:r>
              <a:rPr lang="en-US" sz="1600" dirty="0"/>
              <a:t>officio member of all commissions and committees </a:t>
            </a:r>
            <a:r>
              <a:rPr lang="en-US" sz="1600" dirty="0" smtClean="0"/>
              <a:t>except the </a:t>
            </a:r>
            <a:r>
              <a:rPr lang="en-US" sz="1600" dirty="0"/>
              <a:t>Pastoral Relations Committee and the Audit Committee. </a:t>
            </a:r>
            <a:r>
              <a:rPr lang="en-US" sz="1600" dirty="0" smtClean="0"/>
              <a:t>It shall </a:t>
            </a:r>
            <a:r>
              <a:rPr lang="en-US" sz="1600" dirty="0"/>
              <a:t>be his </a:t>
            </a:r>
            <a:r>
              <a:rPr lang="en-US" sz="1600" b="1" i="1" dirty="0">
                <a:solidFill>
                  <a:srgbClr val="FF0000"/>
                </a:solidFill>
              </a:rPr>
              <a:t>or her </a:t>
            </a:r>
            <a:r>
              <a:rPr lang="en-US" sz="1600" dirty="0"/>
              <a:t>duty to assist in carrying out the </a:t>
            </a:r>
            <a:r>
              <a:rPr lang="en-US" sz="1600" dirty="0" smtClean="0"/>
              <a:t>directives of </a:t>
            </a:r>
            <a:r>
              <a:rPr lang="en-US" sz="1600" dirty="0"/>
              <a:t>the Congregation and the Church Council.</a:t>
            </a:r>
          </a:p>
        </p:txBody>
      </p:sp>
      <p:sp>
        <p:nvSpPr>
          <p:cNvPr id="4" name="Slide Number Placeholder 3"/>
          <p:cNvSpPr>
            <a:spLocks noGrp="1"/>
          </p:cNvSpPr>
          <p:nvPr>
            <p:ph type="sldNum" sz="quarter" idx="12"/>
          </p:nvPr>
        </p:nvSpPr>
        <p:spPr/>
        <p:txBody>
          <a:bodyPr/>
          <a:lstStyle/>
          <a:p>
            <a:fld id="{77D5BC96-C262-44A9-A0BB-2BDA2E2D380A}" type="slidenum">
              <a:rPr lang="en-US" smtClean="0"/>
              <a:pPr/>
              <a:t>11</a:t>
            </a:fld>
            <a:endParaRPr lang="en-US"/>
          </a:p>
        </p:txBody>
      </p:sp>
    </p:spTree>
    <p:extLst>
      <p:ext uri="{BB962C8B-B14F-4D97-AF65-F5344CB8AC3E}">
        <p14:creationId xmlns:p14="http://schemas.microsoft.com/office/powerpoint/2010/main" val="3656727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en-US" sz="3600" dirty="0" smtClean="0"/>
              <a:t>Proposed FECC Constitution Change</a:t>
            </a:r>
            <a:endParaRPr lang="en-US" sz="3600" dirty="0"/>
          </a:p>
        </p:txBody>
      </p:sp>
      <p:sp>
        <p:nvSpPr>
          <p:cNvPr id="3" name="Content Placeholder 2"/>
          <p:cNvSpPr>
            <a:spLocks noGrp="1"/>
          </p:cNvSpPr>
          <p:nvPr>
            <p:ph idx="1"/>
          </p:nvPr>
        </p:nvSpPr>
        <p:spPr>
          <a:xfrm>
            <a:off x="304800" y="609600"/>
            <a:ext cx="8610600" cy="4525963"/>
          </a:xfrm>
        </p:spPr>
        <p:txBody>
          <a:bodyPr>
            <a:noAutofit/>
          </a:bodyPr>
          <a:lstStyle/>
          <a:p>
            <a:pPr marL="0" indent="0">
              <a:buNone/>
            </a:pPr>
            <a:r>
              <a:rPr lang="en-US" sz="1800" dirty="0" smtClean="0"/>
              <a:t>By-Laws Article </a:t>
            </a:r>
            <a:r>
              <a:rPr lang="en-US" sz="1800" dirty="0"/>
              <a:t>IV - Administration</a:t>
            </a:r>
          </a:p>
          <a:p>
            <a:pPr marL="0" indent="0">
              <a:buNone/>
            </a:pPr>
            <a:r>
              <a:rPr lang="en-US" sz="1800" dirty="0"/>
              <a:t>Section A - The Board of Elders</a:t>
            </a:r>
          </a:p>
          <a:p>
            <a:pPr marL="0" indent="0">
              <a:buNone/>
            </a:pPr>
            <a:r>
              <a:rPr lang="en-US" sz="1800" dirty="0"/>
              <a:t>Paragraph 1</a:t>
            </a:r>
            <a:r>
              <a:rPr lang="en-US" sz="1800" dirty="0" smtClean="0"/>
              <a:t>:</a:t>
            </a:r>
          </a:p>
          <a:p>
            <a:pPr marL="400050" lvl="1" indent="0">
              <a:buNone/>
            </a:pPr>
            <a:r>
              <a:rPr lang="en-US" sz="1800" dirty="0"/>
              <a:t>The Board of Elders shall consist of seven (7) </a:t>
            </a:r>
            <a:r>
              <a:rPr lang="en-US" sz="1800" strike="sngStrike" dirty="0" smtClean="0"/>
              <a:t>men</a:t>
            </a:r>
            <a:r>
              <a:rPr lang="en-US" sz="1800" dirty="0" smtClean="0"/>
              <a:t> </a:t>
            </a:r>
            <a:r>
              <a:rPr lang="en-US" sz="1800" b="1" i="1" dirty="0" smtClean="0">
                <a:solidFill>
                  <a:srgbClr val="FF0000"/>
                </a:solidFill>
              </a:rPr>
              <a:t>members</a:t>
            </a:r>
            <a:r>
              <a:rPr lang="en-US" sz="1800" b="1" i="1" dirty="0" smtClean="0"/>
              <a:t>, </a:t>
            </a:r>
            <a:r>
              <a:rPr lang="en-US" sz="1800" dirty="0" smtClean="0"/>
              <a:t>one </a:t>
            </a:r>
            <a:r>
              <a:rPr lang="en-US" sz="1800" dirty="0"/>
              <a:t>of which is the senior pastor. It shall be their ministry </a:t>
            </a:r>
            <a:r>
              <a:rPr lang="en-US" sz="1800" dirty="0" smtClean="0"/>
              <a:t>to build </a:t>
            </a:r>
            <a:r>
              <a:rPr lang="en-US" sz="1800" dirty="0"/>
              <a:t>and maintain the spiritual quality of the church and </a:t>
            </a:r>
            <a:r>
              <a:rPr lang="en-US" sz="1800" dirty="0" smtClean="0"/>
              <a:t>to oversee </a:t>
            </a:r>
            <a:r>
              <a:rPr lang="en-US" sz="1800" dirty="0"/>
              <a:t>the entire work. They shall be </a:t>
            </a:r>
            <a:r>
              <a:rPr lang="en-US" sz="1800" b="1" dirty="0">
                <a:solidFill>
                  <a:srgbClr val="FF0000"/>
                </a:solidFill>
              </a:rPr>
              <a:t>men </a:t>
            </a:r>
            <a:r>
              <a:rPr lang="en-US" sz="1800" b="1" i="1" dirty="0">
                <a:solidFill>
                  <a:srgbClr val="FF0000"/>
                </a:solidFill>
              </a:rPr>
              <a:t>and women </a:t>
            </a:r>
            <a:r>
              <a:rPr lang="en-US" sz="1800" dirty="0" smtClean="0"/>
              <a:t>of spiritual </a:t>
            </a:r>
            <a:r>
              <a:rPr lang="en-US" sz="1800" dirty="0"/>
              <a:t>qualification as set forth in the Word of God. See </a:t>
            </a:r>
            <a:r>
              <a:rPr lang="en-US" sz="1800" dirty="0" smtClean="0"/>
              <a:t>I Tim</a:t>
            </a:r>
            <a:r>
              <a:rPr lang="en-US" sz="1800" dirty="0"/>
              <a:t>. 3 1-7, Titus 1:5-9, I Tim. 5:17, Heb. 13:17. They </a:t>
            </a:r>
            <a:r>
              <a:rPr lang="en-US" sz="1800" dirty="0" smtClean="0"/>
              <a:t>shall give </a:t>
            </a:r>
            <a:r>
              <a:rPr lang="en-US" sz="1800" dirty="0"/>
              <a:t>themselves to the task of long-range planning, </a:t>
            </a:r>
            <a:r>
              <a:rPr lang="en-US" sz="1800" dirty="0" smtClean="0"/>
              <a:t>goal setting</a:t>
            </a:r>
            <a:r>
              <a:rPr lang="en-US" sz="1800" dirty="0"/>
              <a:t>, establishing the major emphasis of the </a:t>
            </a:r>
            <a:r>
              <a:rPr lang="en-US" sz="1800" dirty="0" smtClean="0"/>
              <a:t>church's ministry </a:t>
            </a:r>
            <a:r>
              <a:rPr lang="en-US" sz="1800" dirty="0"/>
              <a:t>and shall work closely with the senior pastor and </a:t>
            </a:r>
            <a:r>
              <a:rPr lang="en-US" sz="1800" dirty="0" smtClean="0"/>
              <a:t>staff in </a:t>
            </a:r>
            <a:r>
              <a:rPr lang="en-US" sz="1800" dirty="0"/>
              <a:t>the planning and programming of the church. In matters </a:t>
            </a:r>
            <a:r>
              <a:rPr lang="en-US" sz="1800" dirty="0" smtClean="0"/>
              <a:t>of business</a:t>
            </a:r>
            <a:r>
              <a:rPr lang="en-US" sz="1800" dirty="0"/>
              <a:t>, they shall act as the trustees of </a:t>
            </a:r>
            <a:r>
              <a:rPr lang="en-US" sz="1800" dirty="0" smtClean="0"/>
              <a:t>the corporation. Other </a:t>
            </a:r>
            <a:r>
              <a:rPr lang="en-US" sz="1800" dirty="0"/>
              <a:t>duties shall include the appointment of committees </a:t>
            </a:r>
            <a:r>
              <a:rPr lang="en-US" sz="1800" dirty="0" smtClean="0"/>
              <a:t>for particular </a:t>
            </a:r>
            <a:r>
              <a:rPr lang="en-US" sz="1800" dirty="0"/>
              <a:t>assignments not inconsistent with the </a:t>
            </a:r>
            <a:r>
              <a:rPr lang="en-US" sz="1800" dirty="0" smtClean="0"/>
              <a:t>Constitution and </a:t>
            </a:r>
            <a:r>
              <a:rPr lang="en-US" sz="1800" dirty="0"/>
              <a:t>bylaws or not covered by other designated </a:t>
            </a:r>
            <a:r>
              <a:rPr lang="en-US" sz="1800" dirty="0" smtClean="0"/>
              <a:t>administrative bodies.</a:t>
            </a:r>
          </a:p>
          <a:p>
            <a:pPr marL="400050" lvl="1" indent="0">
              <a:buNone/>
            </a:pPr>
            <a:endParaRPr lang="en-US" sz="1800" dirty="0"/>
          </a:p>
          <a:p>
            <a:pPr marL="0" indent="0">
              <a:buNone/>
            </a:pPr>
            <a:r>
              <a:rPr lang="en-US" sz="1800" dirty="0"/>
              <a:t>Also propose to change any other gender specific language </a:t>
            </a:r>
            <a:r>
              <a:rPr lang="en-US" sz="1800" dirty="0" smtClean="0"/>
              <a:t>in the </a:t>
            </a:r>
            <a:r>
              <a:rPr lang="en-US" sz="1800" dirty="0"/>
              <a:t>bylaws to be gender inclusive.</a:t>
            </a:r>
          </a:p>
        </p:txBody>
      </p:sp>
      <p:sp>
        <p:nvSpPr>
          <p:cNvPr id="4" name="Slide Number Placeholder 3"/>
          <p:cNvSpPr>
            <a:spLocks noGrp="1"/>
          </p:cNvSpPr>
          <p:nvPr>
            <p:ph type="sldNum" sz="quarter" idx="12"/>
          </p:nvPr>
        </p:nvSpPr>
        <p:spPr/>
        <p:txBody>
          <a:bodyPr/>
          <a:lstStyle/>
          <a:p>
            <a:fld id="{77D5BC96-C262-44A9-A0BB-2BDA2E2D380A}" type="slidenum">
              <a:rPr lang="en-US" smtClean="0"/>
              <a:pPr/>
              <a:t>12</a:t>
            </a:fld>
            <a:endParaRPr lang="en-US"/>
          </a:p>
        </p:txBody>
      </p:sp>
      <p:sp>
        <p:nvSpPr>
          <p:cNvPr id="5" name="Action Button: Back or Previous 4">
            <a:hlinkClick r:id="rId2" action="ppaction://hlinksldjump" highlightClick="1"/>
          </p:cNvPr>
          <p:cNvSpPr/>
          <p:nvPr/>
        </p:nvSpPr>
        <p:spPr>
          <a:xfrm>
            <a:off x="7924800" y="6172200"/>
            <a:ext cx="3810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374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79438"/>
            <a:ext cx="8229600" cy="1554162"/>
          </a:xfrm>
        </p:spPr>
        <p:txBody>
          <a:bodyPr>
            <a:normAutofit fontScale="90000"/>
          </a:bodyPr>
          <a:lstStyle/>
          <a:p>
            <a:r>
              <a:rPr lang="en-US" dirty="0" smtClean="0"/>
              <a:t>Bibliography</a:t>
            </a:r>
            <a:br>
              <a:rPr lang="en-US" dirty="0" smtClean="0"/>
            </a:br>
            <a:r>
              <a:rPr lang="en-US" dirty="0" smtClean="0"/>
              <a:t/>
            </a:r>
            <a:br>
              <a:rPr lang="en-US" dirty="0" smtClean="0"/>
            </a:br>
            <a:r>
              <a:rPr lang="en-US" sz="3600" dirty="0" smtClean="0"/>
              <a:t>Evangelical Theological Positions on Women in Ministry</a:t>
            </a:r>
            <a:endParaRPr lang="en-US"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13</a:t>
            </a:fld>
            <a:endParaRPr lang="en-US"/>
          </a:p>
        </p:txBody>
      </p:sp>
      <p:graphicFrame>
        <p:nvGraphicFramePr>
          <p:cNvPr id="6" name="Object 5">
            <a:hlinkClick r:id="rId3" action="ppaction://hlinksldjump"/>
          </p:cNvPr>
          <p:cNvGraphicFramePr>
            <a:graphicFrameLocks noChangeAspect="1"/>
          </p:cNvGraphicFramePr>
          <p:nvPr>
            <p:extLst>
              <p:ext uri="{D42A27DB-BD31-4B8C-83A1-F6EECF244321}">
                <p14:modId xmlns:p14="http://schemas.microsoft.com/office/powerpoint/2010/main" val="3086733698"/>
              </p:ext>
            </p:extLst>
          </p:nvPr>
        </p:nvGraphicFramePr>
        <p:xfrm>
          <a:off x="3352800" y="3048000"/>
          <a:ext cx="2514601" cy="1071562"/>
        </p:xfrm>
        <a:graphic>
          <a:graphicData uri="http://schemas.openxmlformats.org/presentationml/2006/ole">
            <mc:AlternateContent xmlns:mc="http://schemas.openxmlformats.org/markup-compatibility/2006">
              <mc:Choice xmlns:v="urn:schemas-microsoft-com:vml" Requires="v">
                <p:oleObj spid="_x0000_s2065"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3352800" y="3048000"/>
                        <a:ext cx="2514601" cy="1071562"/>
                      </a:xfrm>
                      <a:prstGeom prst="rect">
                        <a:avLst/>
                      </a:prstGeom>
                    </p:spPr>
                  </p:pic>
                </p:oleObj>
              </mc:Fallback>
            </mc:AlternateContent>
          </a:graphicData>
        </a:graphic>
      </p:graphicFrame>
      <p:sp>
        <p:nvSpPr>
          <p:cNvPr id="2" name="Action Button: Back or Previous 1">
            <a:hlinkClick r:id="rId6" action="ppaction://hlinksldjump" highlightClick="1"/>
          </p:cNvPr>
          <p:cNvSpPr/>
          <p:nvPr/>
        </p:nvSpPr>
        <p:spPr>
          <a:xfrm>
            <a:off x="8077200" y="6324600"/>
            <a:ext cx="228600" cy="152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8397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90600"/>
            <a:ext cx="7772400" cy="1362075"/>
          </a:xfrm>
        </p:spPr>
        <p:txBody>
          <a:bodyPr>
            <a:noAutofit/>
          </a:bodyPr>
          <a:lstStyle/>
          <a:p>
            <a:pPr algn="ctr"/>
            <a:r>
              <a:rPr lang="en-US" sz="2400" i="1" dirty="0"/>
              <a:t>Summaries of the </a:t>
            </a:r>
            <a:r>
              <a:rPr lang="en-US" sz="2400" i="1" dirty="0" smtClean="0"/>
              <a:t/>
            </a:r>
            <a:br>
              <a:rPr lang="en-US" sz="2400" i="1" dirty="0" smtClean="0"/>
            </a:br>
            <a:r>
              <a:rPr lang="en-US" sz="2400" i="1" dirty="0" smtClean="0"/>
              <a:t>Egalitarian </a:t>
            </a:r>
            <a:r>
              <a:rPr lang="en-US" sz="2400" i="1" dirty="0"/>
              <a:t>and Complementarian Positions on the</a:t>
            </a:r>
            <a:br>
              <a:rPr lang="en-US" sz="2400" i="1" dirty="0"/>
            </a:br>
            <a:r>
              <a:rPr lang="en-US" sz="2400" i="1" dirty="0"/>
              <a:t>Role of Women in the Home and in Christian </a:t>
            </a:r>
            <a:r>
              <a:rPr lang="en-US" sz="2400" i="1" dirty="0" smtClean="0"/>
              <a:t>Ministry</a:t>
            </a:r>
            <a:r>
              <a:rPr lang="en-US" sz="3200" i="1" dirty="0" smtClean="0"/>
              <a:t/>
            </a:r>
            <a:br>
              <a:rPr lang="en-US" sz="3200" i="1" dirty="0" smtClean="0"/>
            </a:br>
            <a:r>
              <a:rPr lang="en-US" sz="3200" i="1" dirty="0"/>
              <a:t/>
            </a:r>
            <a:br>
              <a:rPr lang="en-US" sz="3200" i="1" dirty="0"/>
            </a:br>
            <a:r>
              <a:rPr lang="en-US" sz="2000" b="0" dirty="0"/>
              <a:t>By Bruce A. Ware</a:t>
            </a:r>
            <a:endParaRPr lang="en-US" sz="2000"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14</a:t>
            </a:fld>
            <a:endParaRPr lang="en-US"/>
          </a:p>
        </p:txBody>
      </p:sp>
      <p:sp>
        <p:nvSpPr>
          <p:cNvPr id="2" name="TextBox 1"/>
          <p:cNvSpPr txBox="1"/>
          <p:nvPr/>
        </p:nvSpPr>
        <p:spPr>
          <a:xfrm>
            <a:off x="838200" y="5029200"/>
            <a:ext cx="7543800" cy="646331"/>
          </a:xfrm>
          <a:prstGeom prst="rect">
            <a:avLst/>
          </a:prstGeom>
          <a:noFill/>
        </p:spPr>
        <p:txBody>
          <a:bodyPr wrap="square" rtlCol="0">
            <a:spAutoFit/>
          </a:bodyPr>
          <a:lstStyle/>
          <a:p>
            <a:r>
              <a:rPr lang="en-US" b="1" dirty="0" smtClean="0">
                <a:hlinkClick r:id="rId2" action="ppaction://hlinksldjump"/>
              </a:rPr>
              <a:t>Egalitarian</a:t>
            </a:r>
            <a:r>
              <a:rPr lang="en-US" b="1" dirty="0" smtClean="0"/>
              <a:t> – women in all roles</a:t>
            </a:r>
          </a:p>
          <a:p>
            <a:r>
              <a:rPr lang="en-US" b="1" dirty="0" smtClean="0">
                <a:hlinkClick r:id="rId3" action="ppaction://hlinksldjump"/>
              </a:rPr>
              <a:t>Complementarian</a:t>
            </a:r>
            <a:r>
              <a:rPr lang="en-US" b="1" dirty="0" smtClean="0"/>
              <a:t> – women and men equal but with distinct roles</a:t>
            </a:r>
            <a:endParaRPr lang="en-US" b="1" dirty="0"/>
          </a:p>
        </p:txBody>
      </p:sp>
    </p:spTree>
    <p:extLst>
      <p:ext uri="{BB962C8B-B14F-4D97-AF65-F5344CB8AC3E}">
        <p14:creationId xmlns:p14="http://schemas.microsoft.com/office/powerpoint/2010/main" val="20062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t>Bruce A. </a:t>
            </a:r>
            <a:r>
              <a:rPr lang="en-US" b="1" dirty="0" smtClean="0"/>
              <a:t>Ware</a:t>
            </a:r>
            <a:endParaRPr lang="en-US" dirty="0"/>
          </a:p>
        </p:txBody>
      </p:sp>
      <p:sp>
        <p:nvSpPr>
          <p:cNvPr id="7" name="Content Placeholder 6"/>
          <p:cNvSpPr>
            <a:spLocks noGrp="1"/>
          </p:cNvSpPr>
          <p:nvPr>
            <p:ph idx="1"/>
          </p:nvPr>
        </p:nvSpPr>
        <p:spPr>
          <a:xfrm>
            <a:off x="457200" y="1295400"/>
            <a:ext cx="8229600" cy="4525963"/>
          </a:xfrm>
        </p:spPr>
        <p:txBody>
          <a:bodyPr>
            <a:normAutofit fontScale="70000" lnSpcReduction="20000"/>
          </a:bodyPr>
          <a:lstStyle/>
          <a:p>
            <a:r>
              <a:rPr lang="en-US" b="1" dirty="0" smtClean="0"/>
              <a:t>Professor </a:t>
            </a:r>
            <a:r>
              <a:rPr lang="en-US" b="1" dirty="0"/>
              <a:t>of Christian </a:t>
            </a:r>
            <a:r>
              <a:rPr lang="en-US" b="1" dirty="0" smtClean="0"/>
              <a:t>Theology</a:t>
            </a:r>
            <a:endParaRPr lang="en-US" b="1" dirty="0"/>
          </a:p>
          <a:p>
            <a:r>
              <a:rPr lang="en-US" dirty="0"/>
              <a:t>Dr. Ware is a highly esteemed theologian and author in the evangelical world. He came to Southern Seminary from Trinity Evangelical Divinity School where he served as Chairman of the Department of Biblical and Systematic Theology. Prior to this, he taught at Western Conservative Baptist Seminary and Bethel Theological Seminary. Dr. Ware has written numerous journal articles, book chapters, and book reviews and, along with Thomas Schreiner, has co-edited  </a:t>
            </a:r>
            <a:r>
              <a:rPr lang="en-US" i="1" dirty="0"/>
              <a:t>Still Sovereign</a:t>
            </a:r>
            <a:r>
              <a:rPr lang="en-US" dirty="0"/>
              <a:t>. He also has authored </a:t>
            </a:r>
            <a:r>
              <a:rPr lang="en-US" i="1" dirty="0"/>
              <a:t>God’s Lesser Glory: The Diminished God of Open Theism;</a:t>
            </a:r>
            <a:r>
              <a:rPr lang="en-US" dirty="0"/>
              <a:t>  </a:t>
            </a:r>
            <a:r>
              <a:rPr lang="en-US" i="1" dirty="0"/>
              <a:t>God’s Greater Glory: The Exalted God of Scripture and the Christian Faith</a:t>
            </a:r>
            <a:r>
              <a:rPr lang="en-US" dirty="0"/>
              <a:t>; </a:t>
            </a:r>
            <a:r>
              <a:rPr lang="en-US" i="1" dirty="0"/>
              <a:t>Father, Son, and Holy Spirit: Relationships, Roles, and Relevance; Big Truths for Young Hearts: Teaching and Learning the Greatness of God; </a:t>
            </a:r>
            <a:r>
              <a:rPr lang="en-US" dirty="0"/>
              <a:t>and </a:t>
            </a:r>
            <a:r>
              <a:rPr lang="en-US" i="1" dirty="0"/>
              <a:t>The Man Christ Jesus: Theological Reflections on the Humanity of Christ.</a:t>
            </a:r>
            <a:endParaRPr lang="en-US" dirty="0"/>
          </a:p>
          <a:p>
            <a:endParaRPr lang="en-US"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15</a:t>
            </a:fld>
            <a:endParaRPr lang="en-US"/>
          </a:p>
        </p:txBody>
      </p:sp>
    </p:spTree>
    <p:extLst>
      <p:ext uri="{BB962C8B-B14F-4D97-AF65-F5344CB8AC3E}">
        <p14:creationId xmlns:p14="http://schemas.microsoft.com/office/powerpoint/2010/main" val="23013652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52400" y="609600"/>
            <a:ext cx="4191000" cy="5303838"/>
          </a:xfrm>
        </p:spPr>
        <p:txBody>
          <a:bodyPr>
            <a:noAutofit/>
          </a:bodyPr>
          <a:lstStyle/>
          <a:p>
            <a:pPr marL="0" indent="0">
              <a:buNone/>
            </a:pPr>
            <a:r>
              <a:rPr lang="en-US" sz="1200" dirty="0" smtClean="0"/>
              <a:t>I</a:t>
            </a:r>
            <a:r>
              <a:rPr lang="en-US" sz="1200" dirty="0"/>
              <a:t>. A Broad Overview of The Egalitarian Position</a:t>
            </a:r>
          </a:p>
          <a:p>
            <a:pPr marL="0" indent="0">
              <a:buNone/>
            </a:pPr>
            <a:r>
              <a:rPr lang="en-US" sz="1200" dirty="0"/>
              <a:t>A. Created Equality</a:t>
            </a:r>
          </a:p>
          <a:p>
            <a:pPr marL="400050" lvl="1" indent="0">
              <a:buNone/>
            </a:pPr>
            <a:r>
              <a:rPr lang="en-US" sz="1100" dirty="0"/>
              <a:t>God created male and female as equal in all respects. Gen. 1:26-27 makes no </a:t>
            </a:r>
            <a:r>
              <a:rPr lang="en-US" sz="1100" dirty="0" smtClean="0"/>
              <a:t>distinction between </a:t>
            </a:r>
            <a:r>
              <a:rPr lang="en-US" sz="1100" dirty="0"/>
              <a:t>woman and man insofar as both are equally made in His image (i.e., </a:t>
            </a:r>
            <a:r>
              <a:rPr lang="en-US" sz="1100" dirty="0" smtClean="0"/>
              <a:t>ontological equality</a:t>
            </a:r>
            <a:r>
              <a:rPr lang="en-US" sz="1100" dirty="0"/>
              <a:t>), and both are given the responsibility to rule over His creation (i.e., </a:t>
            </a:r>
            <a:r>
              <a:rPr lang="en-US" sz="1100" dirty="0" smtClean="0"/>
              <a:t>functional equality</a:t>
            </a:r>
            <a:r>
              <a:rPr lang="en-US" sz="1100" dirty="0"/>
              <a:t>).</a:t>
            </a:r>
          </a:p>
          <a:p>
            <a:pPr marL="0" indent="0">
              <a:buNone/>
            </a:pPr>
            <a:r>
              <a:rPr lang="de-DE" sz="1200" dirty="0"/>
              <a:t>B. Fallen Disorder and Hierarchy</a:t>
            </a:r>
          </a:p>
          <a:p>
            <a:pPr marL="400050" lvl="1" indent="0">
              <a:buNone/>
            </a:pPr>
            <a:r>
              <a:rPr lang="en-US" sz="1100" dirty="0"/>
              <a:t>Sin introduced into God's created order many manifestations of disorder and </a:t>
            </a:r>
            <a:r>
              <a:rPr lang="en-US" sz="1100" dirty="0" smtClean="0"/>
              <a:t>corrupted relationships</a:t>
            </a:r>
            <a:r>
              <a:rPr lang="en-US" sz="1100" dirty="0"/>
              <a:t>. Among the chief examples of sin's defilement is the introduction of </a:t>
            </a:r>
            <a:r>
              <a:rPr lang="en-US" sz="1100" dirty="0" smtClean="0"/>
              <a:t>an illegitimate </a:t>
            </a:r>
            <a:r>
              <a:rPr lang="en-US" sz="1100" dirty="0"/>
              <a:t>hierarchy in the relationship between woman and man. Gen. 3:16 (the </a:t>
            </a:r>
            <a:r>
              <a:rPr lang="en-US" sz="1100" dirty="0" smtClean="0"/>
              <a:t>curse on </a:t>
            </a:r>
            <a:r>
              <a:rPr lang="en-US" sz="1100" dirty="0"/>
              <a:t>the woman) suggests that, because of sin, the woman would have a disposition </a:t>
            </a:r>
            <a:r>
              <a:rPr lang="en-US" sz="1100" dirty="0" smtClean="0"/>
              <a:t>of subservience </a:t>
            </a:r>
            <a:r>
              <a:rPr lang="en-US" sz="1100" dirty="0"/>
              <a:t>before the man, and the man would have, in contrary measure, a </a:t>
            </a:r>
            <a:r>
              <a:rPr lang="en-US" sz="1100" dirty="0" smtClean="0"/>
              <a:t>disposition of </a:t>
            </a:r>
            <a:r>
              <a:rPr lang="en-US" sz="1100" dirty="0"/>
              <a:t>supremacy over the woman. Thus, the relationship </a:t>
            </a:r>
            <a:r>
              <a:rPr lang="en-US" sz="1100" dirty="0" smtClean="0"/>
              <a:t>of male/female </a:t>
            </a:r>
            <a:r>
              <a:rPr lang="en-US" sz="1100" dirty="0"/>
              <a:t>equality </a:t>
            </a:r>
            <a:r>
              <a:rPr lang="en-US" sz="1100" dirty="0" smtClean="0"/>
              <a:t>intended by </a:t>
            </a:r>
            <a:r>
              <a:rPr lang="en-US" sz="1100" dirty="0"/>
              <a:t>God in creation is now defiled by </a:t>
            </a:r>
            <a:r>
              <a:rPr lang="en-US" sz="1100" dirty="0" smtClean="0"/>
              <a:t>the presence </a:t>
            </a:r>
            <a:r>
              <a:rPr lang="en-US" sz="1100" dirty="0"/>
              <a:t>of a sinful and harmful </a:t>
            </a:r>
            <a:r>
              <a:rPr lang="en-US" sz="1100" dirty="0" smtClean="0"/>
              <a:t>hierarchical tendency</a:t>
            </a:r>
            <a:r>
              <a:rPr lang="en-US" sz="1100" dirty="0"/>
              <a:t>.</a:t>
            </a:r>
          </a:p>
          <a:p>
            <a:pPr marL="0" indent="0">
              <a:buNone/>
            </a:pPr>
            <a:r>
              <a:rPr lang="en-US" sz="1200" dirty="0"/>
              <a:t>C. Restored Equality through Redemption in Christ</a:t>
            </a:r>
          </a:p>
          <a:p>
            <a:pPr marL="400050" lvl="1" indent="0">
              <a:buNone/>
            </a:pPr>
            <a:r>
              <a:rPr lang="en-US" sz="1100" dirty="0"/>
              <a:t>Gal. 3:28 expresses the grand truth that in Christ, the false and sinful basis </a:t>
            </a:r>
            <a:r>
              <a:rPr lang="en-US" sz="1100" dirty="0" smtClean="0"/>
              <a:t>of male/female </a:t>
            </a:r>
            <a:r>
              <a:rPr lang="en-US" sz="1100" dirty="0"/>
              <a:t>hierarchy has been abolished, so there is no legitimate distinction, in </a:t>
            </a:r>
            <a:r>
              <a:rPr lang="en-US" sz="1100" dirty="0" smtClean="0"/>
              <a:t>God's kingdom</a:t>
            </a:r>
            <a:r>
              <a:rPr lang="en-US" sz="1100" dirty="0"/>
              <a:t>, between female and male. Full male/female equality is restored, dignity </a:t>
            </a:r>
            <a:r>
              <a:rPr lang="en-US" sz="1100" dirty="0" smtClean="0"/>
              <a:t>is given </a:t>
            </a:r>
            <a:r>
              <a:rPr lang="en-US" sz="1100" dirty="0"/>
              <a:t>back to women, and servant attitudes are called for in men and women alike.</a:t>
            </a:r>
          </a:p>
        </p:txBody>
      </p:sp>
      <p:sp>
        <p:nvSpPr>
          <p:cNvPr id="8" name="Text Placeholder 7"/>
          <p:cNvSpPr>
            <a:spLocks noGrp="1"/>
          </p:cNvSpPr>
          <p:nvPr>
            <p:ph type="body" sz="quarter" idx="3"/>
          </p:nvPr>
        </p:nvSpPr>
        <p:spPr>
          <a:xfrm>
            <a:off x="4495800" y="43219"/>
            <a:ext cx="4346575" cy="639762"/>
          </a:xfrm>
        </p:spPr>
        <p:txBody>
          <a:bodyPr>
            <a:noAutofit/>
          </a:bodyPr>
          <a:lstStyle/>
          <a:p>
            <a:r>
              <a:rPr lang="en-US" sz="2000" dirty="0"/>
              <a:t>A Summary of the Complementarian Position</a:t>
            </a:r>
          </a:p>
        </p:txBody>
      </p:sp>
      <p:sp>
        <p:nvSpPr>
          <p:cNvPr id="9" name="Content Placeholder 8"/>
          <p:cNvSpPr>
            <a:spLocks noGrp="1"/>
          </p:cNvSpPr>
          <p:nvPr>
            <p:ph sz="quarter" idx="4"/>
          </p:nvPr>
        </p:nvSpPr>
        <p:spPr>
          <a:xfrm>
            <a:off x="4343400" y="609600"/>
            <a:ext cx="4571999" cy="5364163"/>
          </a:xfrm>
        </p:spPr>
        <p:txBody>
          <a:bodyPr>
            <a:noAutofit/>
          </a:bodyPr>
          <a:lstStyle/>
          <a:p>
            <a:pPr marL="0" indent="0">
              <a:buNone/>
            </a:pPr>
            <a:r>
              <a:rPr lang="en-US" sz="1200" dirty="0"/>
              <a:t>I. A Broad Overview of the Complementarian Position</a:t>
            </a:r>
          </a:p>
          <a:p>
            <a:pPr marL="0" indent="0">
              <a:buNone/>
            </a:pPr>
            <a:r>
              <a:rPr lang="en-US" sz="1200" dirty="0"/>
              <a:t>A. Created Equality of Essence and Distinction of Role</a:t>
            </a:r>
          </a:p>
          <a:p>
            <a:pPr marL="400050" lvl="1" indent="0">
              <a:buNone/>
            </a:pPr>
            <a:r>
              <a:rPr lang="en-US" sz="1100" dirty="0"/>
              <a:t>Male and female were created by God as equal in dignity, value, essence and </a:t>
            </a:r>
            <a:r>
              <a:rPr lang="en-US" sz="1100" dirty="0" smtClean="0"/>
              <a:t>human nature</a:t>
            </a:r>
            <a:r>
              <a:rPr lang="en-US" sz="1100" dirty="0"/>
              <a:t>, but also distinct in role whereby the male was given the responsibility of </a:t>
            </a:r>
            <a:r>
              <a:rPr lang="en-US" sz="1100" dirty="0" smtClean="0"/>
              <a:t>loving authority </a:t>
            </a:r>
            <a:r>
              <a:rPr lang="en-US" sz="1100" dirty="0"/>
              <a:t>over the female, and the female was to offer willing, glad-hearted </a:t>
            </a:r>
            <a:r>
              <a:rPr lang="en-US" sz="1100" dirty="0" smtClean="0"/>
              <a:t>and submissive </a:t>
            </a:r>
            <a:r>
              <a:rPr lang="en-US" sz="1100" dirty="0"/>
              <a:t>assistance to the man. Gen. 1:26-27 makes clear that male and female </a:t>
            </a:r>
            <a:r>
              <a:rPr lang="en-US" sz="1100" dirty="0" smtClean="0"/>
              <a:t>are equally </a:t>
            </a:r>
            <a:r>
              <a:rPr lang="en-US" sz="1100" dirty="0"/>
              <a:t>created as God's image, and so are, by God's created design, equally and </a:t>
            </a:r>
            <a:r>
              <a:rPr lang="en-US" sz="1100" dirty="0" smtClean="0"/>
              <a:t>fully human</a:t>
            </a:r>
            <a:r>
              <a:rPr lang="en-US" sz="1100" dirty="0"/>
              <a:t>. But, as Gen. 2 bears out (as seen in its own context and </a:t>
            </a:r>
            <a:r>
              <a:rPr lang="en-US" sz="1100" dirty="0" smtClean="0"/>
              <a:t>as understood </a:t>
            </a:r>
            <a:r>
              <a:rPr lang="en-US" sz="1100" dirty="0"/>
              <a:t>by Paul </a:t>
            </a:r>
            <a:r>
              <a:rPr lang="en-US" sz="1100" dirty="0" smtClean="0"/>
              <a:t>in 1 </a:t>
            </a:r>
            <a:r>
              <a:rPr lang="en-US" sz="1100" dirty="0"/>
              <a:t>Cor. 11 and 1 Tim. 2), their humanity would find expression differently, in </a:t>
            </a:r>
            <a:r>
              <a:rPr lang="en-US" sz="1100" dirty="0" smtClean="0"/>
              <a:t>a relationship </a:t>
            </a:r>
            <a:r>
              <a:rPr lang="en-US" sz="1100" dirty="0"/>
              <a:t>of complementarity, with the female functioning in a submissive role </a:t>
            </a:r>
            <a:r>
              <a:rPr lang="en-US" sz="1100" dirty="0" smtClean="0"/>
              <a:t>under the </a:t>
            </a:r>
            <a:r>
              <a:rPr lang="en-US" sz="1100" dirty="0"/>
              <a:t>leadership and authority of the male.</a:t>
            </a:r>
          </a:p>
          <a:p>
            <a:pPr marL="0" indent="0">
              <a:buNone/>
            </a:pPr>
            <a:r>
              <a:rPr lang="en-US" sz="1200" dirty="0"/>
              <a:t>B. Fallen Disruption of God's Created </a:t>
            </a:r>
            <a:r>
              <a:rPr lang="en-US" sz="1200" dirty="0" smtClean="0"/>
              <a:t>Design</a:t>
            </a:r>
          </a:p>
          <a:p>
            <a:pPr marL="400050" lvl="1" indent="0">
              <a:buNone/>
            </a:pPr>
            <a:r>
              <a:rPr lang="en-US" sz="1100" dirty="0"/>
              <a:t>Sin introduced into God's created design many manifestations of disruption, among </a:t>
            </a:r>
            <a:r>
              <a:rPr lang="en-US" sz="1100" dirty="0" smtClean="0"/>
              <a:t>them a </a:t>
            </a:r>
            <a:r>
              <a:rPr lang="en-US" sz="1100" dirty="0"/>
              <a:t>disruption in the proper role-relations between man and woman. As </a:t>
            </a:r>
            <a:r>
              <a:rPr lang="en-US" sz="1100" dirty="0" smtClean="0"/>
              <a:t>most </a:t>
            </a:r>
            <a:r>
              <a:rPr lang="en-US" sz="1100" dirty="0" err="1" smtClean="0"/>
              <a:t>complementarians</a:t>
            </a:r>
            <a:r>
              <a:rPr lang="en-US" sz="1100" dirty="0" smtClean="0"/>
              <a:t> </a:t>
            </a:r>
            <a:r>
              <a:rPr lang="en-US" sz="1100" dirty="0"/>
              <a:t>understand it, Gen. 3:15-16 informs us that the </a:t>
            </a:r>
            <a:r>
              <a:rPr lang="en-US" sz="1100" dirty="0" smtClean="0"/>
              <a:t>male/female relationship </a:t>
            </a:r>
            <a:r>
              <a:rPr lang="en-US" sz="1100" dirty="0"/>
              <a:t>would now, because of sin, be affected by mutual enmity. In particular, </a:t>
            </a:r>
            <a:r>
              <a:rPr lang="en-US" sz="1100" dirty="0" smtClean="0"/>
              <a:t>the woman </a:t>
            </a:r>
            <a:r>
              <a:rPr lang="en-US" sz="1100" dirty="0"/>
              <a:t>would have a desire to usurp the authority given to man in creation, leading </a:t>
            </a:r>
            <a:r>
              <a:rPr lang="en-US" sz="1100" dirty="0" smtClean="0"/>
              <a:t>to man</a:t>
            </a:r>
            <a:r>
              <a:rPr lang="en-US" sz="1100" dirty="0"/>
              <a:t>, for his part, ruling over woman in what can be either rightfully-corrective </a:t>
            </a:r>
            <a:r>
              <a:rPr lang="en-US" sz="1100" dirty="0" smtClean="0"/>
              <a:t>or wrongfully-abusive </a:t>
            </a:r>
            <a:r>
              <a:rPr lang="en-US" sz="1100" dirty="0"/>
              <a:t>ways</a:t>
            </a:r>
            <a:r>
              <a:rPr lang="en-US" sz="900" dirty="0"/>
              <a:t>.</a:t>
            </a:r>
          </a:p>
          <a:p>
            <a:pPr marL="0" indent="0">
              <a:buNone/>
            </a:pPr>
            <a:r>
              <a:rPr lang="en-US" sz="1200" dirty="0"/>
              <a:t>C. Restored Role Differentiation through Redemption in Christ</a:t>
            </a:r>
          </a:p>
          <a:p>
            <a:pPr marL="400050" lvl="1" indent="0">
              <a:buNone/>
            </a:pPr>
            <a:r>
              <a:rPr lang="en-US" sz="1100" dirty="0"/>
              <a:t>Passages such as Eph. 5:22-33 and 1 Tim. 2:8-15 exhibit the fact that God's </a:t>
            </a:r>
            <a:r>
              <a:rPr lang="en-US" sz="1100" dirty="0" smtClean="0"/>
              <a:t>created intention </a:t>
            </a:r>
            <a:r>
              <a:rPr lang="en-US" sz="1100" dirty="0"/>
              <a:t>of appropriate male leadership and authority should now, in Christ, be </a:t>
            </a:r>
            <a:r>
              <a:rPr lang="en-US" sz="1100" dirty="0" smtClean="0"/>
              <a:t>fully affirmed</a:t>
            </a:r>
            <a:r>
              <a:rPr lang="en-US" sz="1100" dirty="0"/>
              <a:t>, both in the home and in the church. Wives are to submit to their husbands </a:t>
            </a:r>
            <a:r>
              <a:rPr lang="en-US" sz="1100" dirty="0" smtClean="0"/>
              <a:t>in the </a:t>
            </a:r>
            <a:r>
              <a:rPr lang="en-US" sz="1100" dirty="0"/>
              <a:t>model of the Church's submission to Christ, and women are not to </a:t>
            </a:r>
            <a:r>
              <a:rPr lang="en-US" sz="1100" dirty="0" smtClean="0"/>
              <a:t>exercise authoritative </a:t>
            </a:r>
            <a:r>
              <a:rPr lang="en-US" sz="1100" dirty="0"/>
              <a:t>roles of teaching in the Church in view of Eve's created relation to </a:t>
            </a:r>
            <a:r>
              <a:rPr lang="en-US" sz="1100" dirty="0" smtClean="0"/>
              <a:t>Adam. Male </a:t>
            </a:r>
            <a:r>
              <a:rPr lang="en-US" sz="1100" dirty="0"/>
              <a:t>headship, then, is seen to be restored in the Christian community as men </a:t>
            </a:r>
            <a:r>
              <a:rPr lang="en-US" sz="1100" dirty="0" smtClean="0"/>
              <a:t>and women </a:t>
            </a:r>
            <a:r>
              <a:rPr lang="en-US" sz="1100" dirty="0"/>
              <a:t>endeavor to express their common humanity according to God's </a:t>
            </a:r>
            <a:r>
              <a:rPr lang="en-US" sz="1100" dirty="0" smtClean="0"/>
              <a:t>originally created and </a:t>
            </a:r>
            <a:r>
              <a:rPr lang="en-US" sz="1100" dirty="0"/>
              <a:t>good hierarchical design.</a:t>
            </a:r>
          </a:p>
        </p:txBody>
      </p:sp>
      <p:sp>
        <p:nvSpPr>
          <p:cNvPr id="4" name="Slide Number Placeholder 3"/>
          <p:cNvSpPr>
            <a:spLocks noGrp="1"/>
          </p:cNvSpPr>
          <p:nvPr>
            <p:ph type="sldNum" sz="quarter" idx="12"/>
          </p:nvPr>
        </p:nvSpPr>
        <p:spPr/>
        <p:txBody>
          <a:bodyPr/>
          <a:lstStyle/>
          <a:p>
            <a:fld id="{77D5BC96-C262-44A9-A0BB-2BDA2E2D380A}" type="slidenum">
              <a:rPr lang="en-US" smtClean="0"/>
              <a:pPr/>
              <a:t>16</a:t>
            </a:fld>
            <a:endParaRPr lang="en-US"/>
          </a:p>
        </p:txBody>
      </p:sp>
      <p:sp>
        <p:nvSpPr>
          <p:cNvPr id="10" name="Text Placeholder 7"/>
          <p:cNvSpPr txBox="1">
            <a:spLocks/>
          </p:cNvSpPr>
          <p:nvPr/>
        </p:nvSpPr>
        <p:spPr>
          <a:xfrm>
            <a:off x="142164" y="54592"/>
            <a:ext cx="4346575" cy="639762"/>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A Summary of the Egalitarian Position</a:t>
            </a:r>
            <a:endParaRPr lang="en-US" sz="2000" dirty="0"/>
          </a:p>
        </p:txBody>
      </p:sp>
    </p:spTree>
    <p:extLst>
      <p:ext uri="{BB962C8B-B14F-4D97-AF65-F5344CB8AC3E}">
        <p14:creationId xmlns:p14="http://schemas.microsoft.com/office/powerpoint/2010/main" val="4060831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42164" y="304800"/>
            <a:ext cx="4191000" cy="5303838"/>
          </a:xfrm>
        </p:spPr>
        <p:txBody>
          <a:bodyPr>
            <a:noAutofit/>
          </a:bodyPr>
          <a:lstStyle/>
          <a:p>
            <a:pPr marL="0" indent="0">
              <a:buNone/>
            </a:pPr>
            <a:r>
              <a:rPr lang="en-US" sz="1200" dirty="0"/>
              <a:t>II. Primary Rationale Supporting the Egalitarian Position</a:t>
            </a:r>
          </a:p>
          <a:p>
            <a:pPr marL="0" indent="0">
              <a:buNone/>
            </a:pPr>
            <a:r>
              <a:rPr lang="en-US" sz="1200" dirty="0"/>
              <a:t>A. Evidence that God's design was for male/female equality</a:t>
            </a:r>
          </a:p>
          <a:p>
            <a:pPr marL="228600" indent="-228600">
              <a:buAutoNum type="arabicPeriod"/>
            </a:pPr>
            <a:r>
              <a:rPr lang="en-US" sz="1200" dirty="0" smtClean="0"/>
              <a:t>Gen</a:t>
            </a:r>
            <a:r>
              <a:rPr lang="en-US" sz="1200" dirty="0"/>
              <a:t>. 1:26-27 – shows that man and woman share the same human </a:t>
            </a:r>
            <a:r>
              <a:rPr lang="en-US" sz="1200" dirty="0" smtClean="0"/>
              <a:t>nature</a:t>
            </a:r>
          </a:p>
          <a:p>
            <a:pPr marL="228600" indent="-228600">
              <a:buAutoNum type="arabicPeriod"/>
            </a:pPr>
            <a:r>
              <a:rPr lang="en-US" sz="1200" dirty="0" smtClean="0"/>
              <a:t>Gen</a:t>
            </a:r>
            <a:r>
              <a:rPr lang="en-US" sz="1200" dirty="0"/>
              <a:t>. 2:18 – woman as "helper" is best understood as one who comes to </a:t>
            </a:r>
            <a:r>
              <a:rPr lang="en-US" sz="1200" dirty="0" smtClean="0"/>
              <a:t>complement</a:t>
            </a:r>
          </a:p>
          <a:p>
            <a:pPr marL="228600" indent="-228600">
              <a:buAutoNum type="arabicPeriod"/>
            </a:pPr>
            <a:r>
              <a:rPr lang="en-US" sz="1200" dirty="0" smtClean="0"/>
              <a:t>Gen</a:t>
            </a:r>
            <a:r>
              <a:rPr lang="en-US" sz="1200" dirty="0"/>
              <a:t>. 2:22-24 – they are one flesh, or the same flesh, indicating full equality </a:t>
            </a:r>
            <a:r>
              <a:rPr lang="en-US" sz="1200" dirty="0" smtClean="0"/>
              <a:t>of person.</a:t>
            </a:r>
            <a:endParaRPr lang="en-US" sz="1200" dirty="0"/>
          </a:p>
          <a:p>
            <a:pPr marL="228600" indent="-228600">
              <a:buAutoNum type="arabicPeriod"/>
            </a:pPr>
            <a:r>
              <a:rPr lang="en-US" sz="1200" dirty="0" smtClean="0"/>
              <a:t>Gal</a:t>
            </a:r>
            <a:r>
              <a:rPr lang="en-US" sz="1200" dirty="0"/>
              <a:t>. 3:28 – </a:t>
            </a:r>
            <a:r>
              <a:rPr lang="en-US" sz="1200" dirty="0" smtClean="0"/>
              <a:t>if </a:t>
            </a:r>
            <a:r>
              <a:rPr lang="en-US" sz="1200" dirty="0"/>
              <a:t>redemption </a:t>
            </a:r>
            <a:r>
              <a:rPr lang="en-US" sz="1200" dirty="0" smtClean="0"/>
              <a:t>is to </a:t>
            </a:r>
            <a:r>
              <a:rPr lang="en-US" sz="1200" dirty="0"/>
              <a:t>abolish false and </a:t>
            </a:r>
            <a:r>
              <a:rPr lang="en-US" sz="1200" dirty="0" smtClean="0"/>
              <a:t>sinful distinctions </a:t>
            </a:r>
            <a:r>
              <a:rPr lang="en-US" sz="1200" dirty="0"/>
              <a:t>that separate men and woman </a:t>
            </a:r>
            <a:r>
              <a:rPr lang="en-US" sz="1200" dirty="0" smtClean="0"/>
              <a:t>- it should be </a:t>
            </a:r>
            <a:r>
              <a:rPr lang="en-US" sz="1200" dirty="0"/>
              <a:t>understood as a return to what He intended in </a:t>
            </a:r>
            <a:r>
              <a:rPr lang="en-US" sz="1200" dirty="0" smtClean="0"/>
              <a:t>creation</a:t>
            </a:r>
          </a:p>
          <a:p>
            <a:pPr marL="228600" indent="-228600">
              <a:buAutoNum type="arabicPeriod"/>
            </a:pPr>
            <a:r>
              <a:rPr lang="en-US" sz="1200" dirty="0" smtClean="0"/>
              <a:t>1 </a:t>
            </a:r>
            <a:r>
              <a:rPr lang="en-US" sz="1200" dirty="0"/>
              <a:t>Cor. 12:7-11 </a:t>
            </a:r>
            <a:r>
              <a:rPr lang="en-US" sz="1200" dirty="0" smtClean="0"/>
              <a:t>–Since </a:t>
            </a:r>
            <a:r>
              <a:rPr lang="en-US" sz="1200" dirty="0"/>
              <a:t>God's spiritual gifting is </a:t>
            </a:r>
            <a:r>
              <a:rPr lang="en-US" sz="1200" dirty="0" smtClean="0"/>
              <a:t>gender-neutral, and He expects gifts </a:t>
            </a:r>
            <a:r>
              <a:rPr lang="en-US" sz="1200" dirty="0"/>
              <a:t>to be used in the church, it follows that men </a:t>
            </a:r>
            <a:r>
              <a:rPr lang="en-US" sz="1200" dirty="0" smtClean="0"/>
              <a:t>and women </a:t>
            </a:r>
            <a:r>
              <a:rPr lang="en-US" sz="1200" dirty="0"/>
              <a:t>alike are equal in their exercise of gifts in the church</a:t>
            </a:r>
            <a:r>
              <a:rPr lang="en-US" sz="1200" dirty="0" smtClean="0"/>
              <a:t>.</a:t>
            </a:r>
          </a:p>
          <a:p>
            <a:pPr marL="0" indent="0">
              <a:buNone/>
            </a:pPr>
            <a:r>
              <a:rPr lang="en-US" sz="1200" dirty="0"/>
              <a:t>B. Biblical Examples of Female Equality with Males</a:t>
            </a:r>
          </a:p>
          <a:p>
            <a:pPr marL="228600" indent="-228600">
              <a:buFont typeface="Arial" pitchFamily="34" charset="0"/>
              <a:buAutoNum type="arabicPeriod"/>
            </a:pPr>
            <a:r>
              <a:rPr lang="en-US" sz="1200" dirty="0"/>
              <a:t>1. Female leadership in Israel</a:t>
            </a:r>
          </a:p>
          <a:p>
            <a:pPr marL="228600" indent="-228600">
              <a:buFont typeface="Arial" pitchFamily="34" charset="0"/>
              <a:buAutoNum type="arabicPeriod"/>
            </a:pPr>
            <a:r>
              <a:rPr lang="en-US" sz="1200" dirty="0"/>
              <a:t>2. Prov. 31:10-31 – provides a commendation to this woman who expresses her faithful service to the Lord through business dealings outside of the home</a:t>
            </a:r>
          </a:p>
          <a:p>
            <a:pPr marL="228600" indent="-228600">
              <a:buFont typeface="Arial" pitchFamily="34" charset="0"/>
              <a:buAutoNum type="arabicPeriod"/>
            </a:pPr>
            <a:r>
              <a:rPr lang="en-US" sz="1200" dirty="0"/>
              <a:t>3. Female participation in Jesus' ministry</a:t>
            </a:r>
          </a:p>
          <a:p>
            <a:pPr marL="228600" indent="-228600">
              <a:buFont typeface="Arial" pitchFamily="34" charset="0"/>
              <a:buAutoNum type="arabicPeriod"/>
            </a:pPr>
            <a:r>
              <a:rPr lang="en-US" sz="1200" dirty="0"/>
              <a:t>Some examples: Luke 8:1-3, Luke 10:38-42, Matt. 15:21-28, Luke 7:36-50, John 4:39-42, Matt. 28:1-10,  Mark 16:1-8, Matt. 28:18-20,  Acts 1:8, </a:t>
            </a:r>
          </a:p>
          <a:p>
            <a:pPr marL="228600" indent="-228600">
              <a:buFont typeface="Arial" pitchFamily="34" charset="0"/>
              <a:buAutoNum type="arabicPeriod"/>
            </a:pPr>
            <a:r>
              <a:rPr lang="en-US" sz="1200" dirty="0"/>
              <a:t>4. Female involvement in the early Church</a:t>
            </a:r>
          </a:p>
          <a:p>
            <a:pPr marL="228600" indent="-228600">
              <a:buFont typeface="Arial" pitchFamily="34" charset="0"/>
              <a:buAutoNum type="arabicPeriod"/>
            </a:pPr>
            <a:r>
              <a:rPr lang="en-US" sz="1200" dirty="0"/>
              <a:t>Acts 2 (esp. vv. 17-18), 1 Cor. 12,  (1 Cor. 12:7), 1 Cor. 11:5, (cf. Acts 21:9), Acts 18:26,  (cf. Rom. 16:3-5), Rom. 16:1, 7, </a:t>
            </a:r>
          </a:p>
        </p:txBody>
      </p:sp>
      <p:sp>
        <p:nvSpPr>
          <p:cNvPr id="8" name="Text Placeholder 7"/>
          <p:cNvSpPr>
            <a:spLocks noGrp="1"/>
          </p:cNvSpPr>
          <p:nvPr>
            <p:ph type="body" sz="quarter" idx="3"/>
          </p:nvPr>
        </p:nvSpPr>
        <p:spPr>
          <a:xfrm>
            <a:off x="4495800" y="43219"/>
            <a:ext cx="4346575" cy="331254"/>
          </a:xfrm>
        </p:spPr>
        <p:txBody>
          <a:bodyPr>
            <a:noAutofit/>
          </a:bodyPr>
          <a:lstStyle/>
          <a:p>
            <a:r>
              <a:rPr lang="en-US" sz="2000" dirty="0" smtClean="0"/>
              <a:t>Complementarian </a:t>
            </a:r>
            <a:r>
              <a:rPr lang="en-US" sz="2000" dirty="0"/>
              <a:t>Position</a:t>
            </a:r>
          </a:p>
        </p:txBody>
      </p:sp>
      <p:sp>
        <p:nvSpPr>
          <p:cNvPr id="9" name="Content Placeholder 8"/>
          <p:cNvSpPr>
            <a:spLocks noGrp="1"/>
          </p:cNvSpPr>
          <p:nvPr>
            <p:ph sz="quarter" idx="4"/>
          </p:nvPr>
        </p:nvSpPr>
        <p:spPr>
          <a:xfrm>
            <a:off x="4343400" y="304800"/>
            <a:ext cx="4800600" cy="5364163"/>
          </a:xfrm>
        </p:spPr>
        <p:txBody>
          <a:bodyPr>
            <a:noAutofit/>
          </a:bodyPr>
          <a:lstStyle/>
          <a:p>
            <a:pPr marL="0" indent="0">
              <a:buNone/>
            </a:pPr>
            <a:r>
              <a:rPr lang="en-US" sz="1200" dirty="0"/>
              <a:t>II. Primary Rationale Supporting the Complementarian Position</a:t>
            </a:r>
          </a:p>
          <a:p>
            <a:pPr marL="0" indent="0">
              <a:buNone/>
            </a:pPr>
            <a:r>
              <a:rPr lang="en-US" sz="1200" dirty="0"/>
              <a:t>A. Evidence that God's design was male/female equality of essence</a:t>
            </a:r>
          </a:p>
          <a:p>
            <a:pPr marL="228600" indent="-228600">
              <a:buAutoNum type="arabicPeriod"/>
            </a:pPr>
            <a:r>
              <a:rPr lang="en-US" sz="1200" dirty="0" smtClean="0"/>
              <a:t>Gen</a:t>
            </a:r>
            <a:r>
              <a:rPr lang="en-US" sz="1200" dirty="0"/>
              <a:t>. 1:26-27 – </a:t>
            </a:r>
            <a:r>
              <a:rPr lang="en-US" sz="1200" dirty="0" smtClean="0"/>
              <a:t> </a:t>
            </a:r>
            <a:r>
              <a:rPr lang="en-US" sz="1200" dirty="0"/>
              <a:t>neither egalitarianism nor </a:t>
            </a:r>
            <a:r>
              <a:rPr lang="en-US" sz="1200" dirty="0" err="1"/>
              <a:t>complementarianism</a:t>
            </a:r>
            <a:r>
              <a:rPr lang="en-US" sz="1200" dirty="0"/>
              <a:t> is demanded. </a:t>
            </a:r>
            <a:endParaRPr lang="en-US" sz="1200" dirty="0" smtClean="0"/>
          </a:p>
          <a:p>
            <a:pPr marL="228600" indent="-228600">
              <a:buAutoNum type="arabicPeriod"/>
            </a:pPr>
            <a:r>
              <a:rPr lang="en-US" sz="1200" dirty="0" smtClean="0"/>
              <a:t>Gal</a:t>
            </a:r>
            <a:r>
              <a:rPr lang="en-US" sz="1200" dirty="0"/>
              <a:t>. 3:28 – </a:t>
            </a:r>
            <a:r>
              <a:rPr lang="en-US" sz="1200" dirty="0" smtClean="0"/>
              <a:t>In redemption </a:t>
            </a:r>
            <a:r>
              <a:rPr lang="en-US" sz="1200" dirty="0"/>
              <a:t>g</a:t>
            </a:r>
            <a:r>
              <a:rPr lang="en-US" sz="1200" dirty="0" smtClean="0"/>
              <a:t>ender </a:t>
            </a:r>
            <a:r>
              <a:rPr lang="en-US" sz="1200" dirty="0"/>
              <a:t>is absolutely irrelevant</a:t>
            </a:r>
          </a:p>
          <a:p>
            <a:pPr marL="228600" indent="-228600">
              <a:buFont typeface="Arial" pitchFamily="34" charset="0"/>
              <a:buAutoNum type="arabicPeriod"/>
            </a:pPr>
            <a:r>
              <a:rPr lang="en-US" sz="1200" dirty="0"/>
              <a:t>3. 1 Cor. 12:7-11 – </a:t>
            </a:r>
            <a:r>
              <a:rPr lang="en-US" sz="1200" dirty="0" smtClean="0"/>
              <a:t>all receive gifts</a:t>
            </a:r>
            <a:r>
              <a:rPr lang="en-US" sz="1200" dirty="0"/>
              <a:t>, but it does not preclude the possibility that God </a:t>
            </a:r>
            <a:r>
              <a:rPr lang="en-US" sz="1200" dirty="0" smtClean="0"/>
              <a:t>may prescribe </a:t>
            </a:r>
            <a:r>
              <a:rPr lang="en-US" sz="1200" dirty="0"/>
              <a:t>just how those gifts be </a:t>
            </a:r>
            <a:r>
              <a:rPr lang="en-US" sz="1200" dirty="0" smtClean="0"/>
              <a:t>used.</a:t>
            </a:r>
            <a:endParaRPr lang="en-US" sz="1200" dirty="0"/>
          </a:p>
          <a:p>
            <a:pPr marL="228600" indent="-228600">
              <a:buFont typeface="Arial" pitchFamily="34" charset="0"/>
              <a:buAutoNum type="arabicPeriod"/>
            </a:pPr>
            <a:r>
              <a:rPr lang="en-US" sz="1200" dirty="0" smtClean="0"/>
              <a:t>1 </a:t>
            </a:r>
            <a:r>
              <a:rPr lang="en-US" sz="1200" dirty="0"/>
              <a:t>Pet. 3:7b </a:t>
            </a:r>
            <a:r>
              <a:rPr lang="en-US" sz="1200" dirty="0" smtClean="0"/>
              <a:t>–husbands </a:t>
            </a:r>
            <a:r>
              <a:rPr lang="en-US" sz="1200" dirty="0"/>
              <a:t>who do not treat their wives with the honor accorded them </a:t>
            </a:r>
            <a:r>
              <a:rPr lang="en-US" sz="1200" dirty="0" smtClean="0"/>
              <a:t>will </a:t>
            </a:r>
            <a:r>
              <a:rPr lang="en-US" sz="1200" dirty="0"/>
              <a:t>not be heard </a:t>
            </a:r>
            <a:r>
              <a:rPr lang="en-US" sz="1200" dirty="0" smtClean="0"/>
              <a:t>in </a:t>
            </a:r>
            <a:r>
              <a:rPr lang="en-US" sz="1200" dirty="0"/>
              <a:t>their prayers.</a:t>
            </a:r>
          </a:p>
          <a:p>
            <a:pPr marL="0" indent="0">
              <a:buNone/>
            </a:pPr>
            <a:r>
              <a:rPr lang="en-US" sz="1200" dirty="0"/>
              <a:t>B. Evidence that God's design was for male/female role differentiation</a:t>
            </a:r>
          </a:p>
          <a:p>
            <a:pPr marL="228600" indent="-228600">
              <a:buAutoNum type="arabicPeriod"/>
            </a:pPr>
            <a:r>
              <a:rPr lang="en-US" sz="1200" dirty="0" smtClean="0"/>
              <a:t>Gen</a:t>
            </a:r>
            <a:r>
              <a:rPr lang="en-US" sz="1200" dirty="0"/>
              <a:t>. 2 </a:t>
            </a:r>
            <a:r>
              <a:rPr lang="en-US" sz="1200" dirty="0" smtClean="0"/>
              <a:t>–four </a:t>
            </a:r>
            <a:r>
              <a:rPr lang="en-US" sz="1200" dirty="0"/>
              <a:t>features of this chapter which support the </a:t>
            </a:r>
            <a:r>
              <a:rPr lang="en-US" sz="1200" dirty="0" smtClean="0"/>
              <a:t>idea</a:t>
            </a:r>
          </a:p>
          <a:p>
            <a:pPr marL="228600" indent="-228600">
              <a:buAutoNum type="arabicPeriod"/>
            </a:pPr>
            <a:r>
              <a:rPr lang="en-US" sz="1200" dirty="0" smtClean="0"/>
              <a:t>Gen</a:t>
            </a:r>
            <a:r>
              <a:rPr lang="en-US" sz="1200" dirty="0"/>
              <a:t>. 3:1-7 </a:t>
            </a:r>
            <a:r>
              <a:rPr lang="en-US" sz="1200" dirty="0" smtClean="0"/>
              <a:t>– Eve </a:t>
            </a:r>
            <a:r>
              <a:rPr lang="en-US" sz="1200" dirty="0"/>
              <a:t>sinned </a:t>
            </a:r>
            <a:r>
              <a:rPr lang="en-US" sz="1200" dirty="0" smtClean="0"/>
              <a:t>first but God seeks out </a:t>
            </a:r>
            <a:r>
              <a:rPr lang="en-US" sz="1200" dirty="0"/>
              <a:t>Adam </a:t>
            </a:r>
            <a:endParaRPr lang="en-US" sz="1200" dirty="0" smtClean="0"/>
          </a:p>
          <a:p>
            <a:pPr marL="228600" indent="-228600">
              <a:buAutoNum type="arabicPeriod"/>
            </a:pPr>
            <a:r>
              <a:rPr lang="en-US" sz="1200" dirty="0" smtClean="0"/>
              <a:t>Gen</a:t>
            </a:r>
            <a:r>
              <a:rPr lang="en-US" sz="1200" dirty="0"/>
              <a:t>. 3:16 – Sin brought </a:t>
            </a:r>
            <a:r>
              <a:rPr lang="en-US" sz="1200" dirty="0" smtClean="0"/>
              <a:t>a </a:t>
            </a:r>
            <a:r>
              <a:rPr lang="en-US" sz="1200" dirty="0"/>
              <a:t>disruption of the God-intended role of male-headship and </a:t>
            </a:r>
            <a:r>
              <a:rPr lang="en-US" sz="1200" dirty="0" smtClean="0"/>
              <a:t>female submission </a:t>
            </a:r>
          </a:p>
          <a:p>
            <a:pPr marL="0" indent="0">
              <a:buNone/>
            </a:pPr>
            <a:r>
              <a:rPr lang="en-US" sz="1200" dirty="0" smtClean="0"/>
              <a:t>4</a:t>
            </a:r>
            <a:r>
              <a:rPr lang="en-US" sz="1200" dirty="0"/>
              <a:t>. 1 Cor. 11:1-16 </a:t>
            </a:r>
            <a:r>
              <a:rPr lang="en-US" sz="1200" dirty="0" smtClean="0"/>
              <a:t>women </a:t>
            </a:r>
            <a:r>
              <a:rPr lang="en-US" sz="1200" dirty="0"/>
              <a:t>need to </a:t>
            </a:r>
            <a:r>
              <a:rPr lang="en-US" sz="1200" dirty="0" smtClean="0"/>
              <a:t>display </a:t>
            </a:r>
            <a:r>
              <a:rPr lang="en-US" sz="1200" dirty="0"/>
              <a:t>their submission to male leadership. </a:t>
            </a:r>
            <a:endParaRPr lang="en-US" sz="1200" dirty="0" smtClean="0"/>
          </a:p>
          <a:p>
            <a:pPr marL="0" indent="0">
              <a:buNone/>
            </a:pPr>
            <a:r>
              <a:rPr lang="en-US" sz="1200" dirty="0" smtClean="0"/>
              <a:t>5</a:t>
            </a:r>
            <a:r>
              <a:rPr lang="en-US" sz="1200" dirty="0"/>
              <a:t>. 1 Cor. 14:34-36 </a:t>
            </a:r>
            <a:r>
              <a:rPr lang="en-US" sz="1200" dirty="0" smtClean="0"/>
              <a:t>–clear principle </a:t>
            </a:r>
            <a:r>
              <a:rPr lang="en-US" sz="1200" dirty="0"/>
              <a:t>that women are to display their submission to male headship and </a:t>
            </a:r>
            <a:r>
              <a:rPr lang="en-US" sz="1200" dirty="0" smtClean="0"/>
              <a:t>learn quietly</a:t>
            </a:r>
            <a:endParaRPr lang="en-US" sz="1200" dirty="0"/>
          </a:p>
          <a:p>
            <a:pPr marL="0" indent="0">
              <a:buNone/>
            </a:pPr>
            <a:r>
              <a:rPr lang="en-US" sz="1200" dirty="0"/>
              <a:t>6. 1 Tim. 2:8-15 </a:t>
            </a:r>
            <a:r>
              <a:rPr lang="en-US" sz="1200" dirty="0" smtClean="0"/>
              <a:t>–Paul commands </a:t>
            </a:r>
            <a:r>
              <a:rPr lang="en-US" sz="1200" dirty="0"/>
              <a:t>that women receive </a:t>
            </a:r>
            <a:r>
              <a:rPr lang="en-US" sz="1200" dirty="0" smtClean="0"/>
              <a:t>instruction with submissiveness </a:t>
            </a:r>
          </a:p>
          <a:p>
            <a:pPr marL="0" indent="0">
              <a:buNone/>
            </a:pPr>
            <a:r>
              <a:rPr lang="en-US" sz="1200" dirty="0" smtClean="0"/>
              <a:t>7</a:t>
            </a:r>
            <a:r>
              <a:rPr lang="en-US" sz="1200" dirty="0"/>
              <a:t>. Eph. 5:22-33 – Wives are to be subject to their </a:t>
            </a:r>
            <a:endParaRPr lang="en-US" sz="1200" dirty="0" smtClean="0"/>
          </a:p>
          <a:p>
            <a:pPr marL="0" indent="0">
              <a:buNone/>
            </a:pPr>
            <a:r>
              <a:rPr lang="en-US" sz="1200" dirty="0" smtClean="0"/>
              <a:t>8</a:t>
            </a:r>
            <a:r>
              <a:rPr lang="en-US" sz="1200" dirty="0"/>
              <a:t>. 1 Pet. 3:7a – </a:t>
            </a:r>
            <a:r>
              <a:rPr lang="en-US" sz="1200" dirty="0" smtClean="0"/>
              <a:t>clearly </a:t>
            </a:r>
            <a:r>
              <a:rPr lang="en-US" sz="1200" dirty="0"/>
              <a:t>indicates the fundamental gender difference between a husband and his </a:t>
            </a:r>
            <a:r>
              <a:rPr lang="en-US" sz="1200" dirty="0" smtClean="0"/>
              <a:t>wife.</a:t>
            </a:r>
            <a:endParaRPr lang="en-US" sz="1200" dirty="0"/>
          </a:p>
          <a:p>
            <a:pPr marL="0" indent="0">
              <a:buNone/>
            </a:pPr>
            <a:r>
              <a:rPr lang="en-US" sz="1200" dirty="0"/>
              <a:t>9. Trinitarian Analogy – </a:t>
            </a:r>
            <a:r>
              <a:rPr lang="en-US" sz="1200" dirty="0" smtClean="0"/>
              <a:t> distinction of function is marked </a:t>
            </a:r>
            <a:r>
              <a:rPr lang="en-US" sz="1200" dirty="0"/>
              <a:t>by an intrinsic relation of authority within the </a:t>
            </a:r>
            <a:r>
              <a:rPr lang="en-US" sz="1200" dirty="0" smtClean="0"/>
              <a:t>God-head.</a:t>
            </a:r>
            <a:endParaRPr lang="en-US" sz="1200" dirty="0"/>
          </a:p>
          <a:p>
            <a:pPr marL="0" indent="0">
              <a:buNone/>
            </a:pPr>
            <a:r>
              <a:rPr lang="en-US" sz="1200" dirty="0"/>
              <a:t>C. Biblical Examples of Male/Female Role Differentiation</a:t>
            </a:r>
          </a:p>
          <a:p>
            <a:pPr marL="0" indent="0">
              <a:buNone/>
            </a:pPr>
            <a:r>
              <a:rPr lang="en-US" sz="1200" dirty="0" smtClean="0"/>
              <a:t>1</a:t>
            </a:r>
            <a:r>
              <a:rPr lang="en-US" sz="1200" dirty="0"/>
              <a:t>. Male leadership in Israel</a:t>
            </a:r>
          </a:p>
          <a:p>
            <a:pPr marL="0" indent="0">
              <a:buNone/>
            </a:pPr>
            <a:r>
              <a:rPr lang="en-US" sz="1200" dirty="0" smtClean="0"/>
              <a:t>2</a:t>
            </a:r>
            <a:r>
              <a:rPr lang="en-US" sz="1200" dirty="0"/>
              <a:t>. Male leadership with Christ</a:t>
            </a:r>
          </a:p>
          <a:p>
            <a:pPr marL="0" indent="0">
              <a:buNone/>
            </a:pPr>
            <a:r>
              <a:rPr lang="en-US" sz="1200" dirty="0" smtClean="0"/>
              <a:t>3</a:t>
            </a:r>
            <a:r>
              <a:rPr lang="en-US" sz="1200" dirty="0"/>
              <a:t>. Male leadership in the Church</a:t>
            </a:r>
          </a:p>
          <a:p>
            <a:pPr marL="0" indent="0">
              <a:buNone/>
            </a:pPr>
            <a:r>
              <a:rPr lang="en-US" sz="1200" dirty="0" smtClean="0"/>
              <a:t>4</a:t>
            </a:r>
            <a:r>
              <a:rPr lang="en-US" sz="1200" dirty="0"/>
              <a:t>. Male leadership in the </a:t>
            </a:r>
            <a:r>
              <a:rPr lang="en-US" sz="1200" dirty="0" smtClean="0"/>
              <a:t>home</a:t>
            </a:r>
            <a:endParaRPr lang="en-US" sz="1200"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17</a:t>
            </a:fld>
            <a:endParaRPr lang="en-US" dirty="0"/>
          </a:p>
        </p:txBody>
      </p:sp>
      <p:sp>
        <p:nvSpPr>
          <p:cNvPr id="10" name="Text Placeholder 7"/>
          <p:cNvSpPr txBox="1">
            <a:spLocks/>
          </p:cNvSpPr>
          <p:nvPr/>
        </p:nvSpPr>
        <p:spPr>
          <a:xfrm>
            <a:off x="142164" y="54592"/>
            <a:ext cx="4346575" cy="31988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Egalitarian Position</a:t>
            </a:r>
            <a:endParaRPr lang="en-US" sz="2000" dirty="0"/>
          </a:p>
        </p:txBody>
      </p:sp>
    </p:spTree>
    <p:extLst>
      <p:ext uri="{BB962C8B-B14F-4D97-AF65-F5344CB8AC3E}">
        <p14:creationId xmlns:p14="http://schemas.microsoft.com/office/powerpoint/2010/main" val="4067666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42164" y="304800"/>
            <a:ext cx="4191000" cy="5303838"/>
          </a:xfrm>
        </p:spPr>
        <p:txBody>
          <a:bodyPr>
            <a:noAutofit/>
          </a:bodyPr>
          <a:lstStyle/>
          <a:p>
            <a:pPr marL="0" indent="0">
              <a:buNone/>
            </a:pPr>
            <a:r>
              <a:rPr lang="en-US" sz="1200" dirty="0"/>
              <a:t>III. Objections to the Egalitarian Position and Responses</a:t>
            </a:r>
          </a:p>
          <a:p>
            <a:pPr marL="228600" indent="-228600">
              <a:buAutoNum type="alphaUcPeriod"/>
            </a:pPr>
            <a:r>
              <a:rPr lang="en-US" sz="1200" dirty="0" smtClean="0"/>
              <a:t>Objection</a:t>
            </a:r>
            <a:r>
              <a:rPr lang="en-US" sz="1200" dirty="0"/>
              <a:t>: Israel's political and religious structures exhibit an almost exclusively </a:t>
            </a:r>
            <a:r>
              <a:rPr lang="en-US" sz="1200" dirty="0" smtClean="0"/>
              <a:t>male leadership</a:t>
            </a:r>
          </a:p>
          <a:p>
            <a:pPr marL="400050" lvl="1" indent="0">
              <a:buNone/>
            </a:pPr>
            <a:r>
              <a:rPr lang="en-US" sz="1200" dirty="0" smtClean="0"/>
              <a:t>Response: This reflects, primarily, the patriarchal culture of the time</a:t>
            </a:r>
          </a:p>
          <a:p>
            <a:pPr marL="0" indent="0">
              <a:buNone/>
            </a:pPr>
            <a:r>
              <a:rPr lang="en-US" sz="1200" dirty="0" smtClean="0"/>
              <a:t>B</a:t>
            </a:r>
            <a:r>
              <a:rPr lang="en-US" sz="1200" dirty="0"/>
              <a:t>. </a:t>
            </a:r>
            <a:r>
              <a:rPr lang="en-US" sz="1200" dirty="0" err="1" smtClean="0"/>
              <a:t>Objection:Why</a:t>
            </a:r>
            <a:r>
              <a:rPr lang="en-US" sz="1200" dirty="0" smtClean="0"/>
              <a:t> </a:t>
            </a:r>
            <a:r>
              <a:rPr lang="en-US" sz="1200" dirty="0"/>
              <a:t>did </a:t>
            </a:r>
            <a:r>
              <a:rPr lang="en-US" sz="1200" dirty="0" smtClean="0"/>
              <a:t>Jesus not choose women disciples.</a:t>
            </a:r>
            <a:endParaRPr lang="en-US" sz="1200" dirty="0"/>
          </a:p>
          <a:p>
            <a:pPr marL="400050" lvl="1" indent="0">
              <a:buNone/>
            </a:pPr>
            <a:r>
              <a:rPr lang="en-US" sz="1200" dirty="0" smtClean="0"/>
              <a:t>Response</a:t>
            </a:r>
            <a:r>
              <a:rPr lang="en-US" sz="1200" dirty="0"/>
              <a:t>: Jesus began the process of the restoration of women to their place of </a:t>
            </a:r>
            <a:r>
              <a:rPr lang="en-US" sz="1200" dirty="0" smtClean="0"/>
              <a:t>full equality</a:t>
            </a:r>
            <a:r>
              <a:rPr lang="en-US" sz="1200" dirty="0"/>
              <a:t>, a process seen continuing in the early </a:t>
            </a:r>
            <a:r>
              <a:rPr lang="en-US" sz="1200" dirty="0" smtClean="0"/>
              <a:t>church</a:t>
            </a:r>
          </a:p>
          <a:p>
            <a:pPr marL="0" indent="0">
              <a:buNone/>
            </a:pPr>
            <a:r>
              <a:rPr lang="en-US" sz="1200" dirty="0" smtClean="0"/>
              <a:t>C. Objection: Paul tells women to submit to their husbands. Why as he has declared hierarchy now abolished in Christ?</a:t>
            </a:r>
          </a:p>
          <a:p>
            <a:pPr marL="400050" lvl="1" indent="0">
              <a:buNone/>
            </a:pPr>
            <a:r>
              <a:rPr lang="en-US" sz="1200" dirty="0" smtClean="0"/>
              <a:t>Response</a:t>
            </a:r>
            <a:r>
              <a:rPr lang="en-US" sz="1200" dirty="0"/>
              <a:t>: </a:t>
            </a:r>
            <a:r>
              <a:rPr lang="en-US" sz="1200" dirty="0" smtClean="0"/>
              <a:t>the </a:t>
            </a:r>
            <a:r>
              <a:rPr lang="en-US" sz="1200" dirty="0"/>
              <a:t>fullest treatment </a:t>
            </a:r>
            <a:r>
              <a:rPr lang="en-US" sz="1200" dirty="0" smtClean="0"/>
              <a:t>on </a:t>
            </a:r>
            <a:r>
              <a:rPr lang="en-US" sz="1200" dirty="0"/>
              <a:t>husbands and wives </a:t>
            </a:r>
            <a:r>
              <a:rPr lang="en-US" sz="1200" dirty="0" smtClean="0"/>
              <a:t>is </a:t>
            </a:r>
            <a:r>
              <a:rPr lang="en-US" sz="1200" dirty="0"/>
              <a:t>introduced with a transitional statement in 5:21 that reads, "and be subject </a:t>
            </a:r>
            <a:r>
              <a:rPr lang="en-US" sz="1200" dirty="0" smtClean="0"/>
              <a:t>to one </a:t>
            </a:r>
            <a:r>
              <a:rPr lang="en-US" sz="1200" dirty="0"/>
              <a:t>another in the fear of Christ</a:t>
            </a:r>
            <a:r>
              <a:rPr lang="en-US" sz="1200" b="1" dirty="0" smtClean="0"/>
              <a:t>."</a:t>
            </a:r>
            <a:r>
              <a:rPr lang="en-US" sz="1200" dirty="0" smtClean="0"/>
              <a:t>.</a:t>
            </a:r>
            <a:endParaRPr lang="en-US" sz="1200" dirty="0"/>
          </a:p>
          <a:p>
            <a:pPr marL="0" indent="0">
              <a:buNone/>
            </a:pPr>
            <a:r>
              <a:rPr lang="en-US" sz="1200" dirty="0"/>
              <a:t>D. Objection: </a:t>
            </a:r>
            <a:r>
              <a:rPr lang="en-US" sz="1200" dirty="0" smtClean="0"/>
              <a:t>man </a:t>
            </a:r>
            <a:r>
              <a:rPr lang="en-US" sz="1200" dirty="0"/>
              <a:t>is the </a:t>
            </a:r>
            <a:r>
              <a:rPr lang="en-US" sz="1200" dirty="0" smtClean="0"/>
              <a:t>head of </a:t>
            </a:r>
            <a:r>
              <a:rPr lang="en-US" sz="1200" dirty="0"/>
              <a:t>the woman, </a:t>
            </a:r>
            <a:r>
              <a:rPr lang="en-US" sz="1200" dirty="0" smtClean="0"/>
              <a:t>has </a:t>
            </a:r>
            <a:r>
              <a:rPr lang="en-US" sz="1200" dirty="0"/>
              <a:t>the position of authority </a:t>
            </a:r>
            <a:r>
              <a:rPr lang="en-US" sz="1200" dirty="0" smtClean="0"/>
              <a:t>and responsibility </a:t>
            </a:r>
            <a:r>
              <a:rPr lang="en-US" sz="1200" dirty="0"/>
              <a:t>over the woman?</a:t>
            </a:r>
          </a:p>
          <a:p>
            <a:pPr marL="400050" lvl="1" indent="0">
              <a:buNone/>
            </a:pPr>
            <a:r>
              <a:rPr lang="en-US" sz="1200" dirty="0"/>
              <a:t>Response: No, </a:t>
            </a:r>
            <a:r>
              <a:rPr lang="en-US" sz="1200" dirty="0" smtClean="0"/>
              <a:t>the </a:t>
            </a:r>
            <a:r>
              <a:rPr lang="en-US" sz="1200" dirty="0"/>
              <a:t>word translated as "head" </a:t>
            </a:r>
            <a:r>
              <a:rPr lang="en-US" sz="1200" dirty="0" smtClean="0"/>
              <a:t>is </a:t>
            </a:r>
            <a:r>
              <a:rPr lang="en-US" sz="1200" dirty="0"/>
              <a:t>widely used in Greek literature </a:t>
            </a:r>
            <a:r>
              <a:rPr lang="en-US" sz="1200" dirty="0" smtClean="0"/>
              <a:t>to </a:t>
            </a:r>
            <a:r>
              <a:rPr lang="en-US" sz="1200" dirty="0"/>
              <a:t>mean "source"</a:t>
            </a:r>
          </a:p>
          <a:p>
            <a:pPr marL="0" indent="0">
              <a:buNone/>
            </a:pPr>
            <a:r>
              <a:rPr lang="en-US" sz="1200" dirty="0" smtClean="0"/>
              <a:t>E</a:t>
            </a:r>
            <a:r>
              <a:rPr lang="en-US" sz="1200" dirty="0"/>
              <a:t>. Objection: </a:t>
            </a:r>
            <a:r>
              <a:rPr lang="en-US" sz="1200" dirty="0" smtClean="0"/>
              <a:t>1 </a:t>
            </a:r>
            <a:r>
              <a:rPr lang="en-US" sz="1200" dirty="0"/>
              <a:t>Tim. 2:11-15 </a:t>
            </a:r>
            <a:r>
              <a:rPr lang="en-US" sz="1200" dirty="0" smtClean="0"/>
              <a:t>women </a:t>
            </a:r>
            <a:r>
              <a:rPr lang="en-US" sz="1200" dirty="0"/>
              <a:t>are to learn in submission </a:t>
            </a:r>
            <a:r>
              <a:rPr lang="en-US" sz="1200" dirty="0" smtClean="0"/>
              <a:t>and not </a:t>
            </a:r>
            <a:r>
              <a:rPr lang="en-US" sz="1200" dirty="0"/>
              <a:t>to teach or exercise authority over </a:t>
            </a:r>
            <a:r>
              <a:rPr lang="en-US" sz="1200" dirty="0" smtClean="0"/>
              <a:t>men</a:t>
            </a:r>
          </a:p>
          <a:p>
            <a:pPr marL="400050" lvl="1" indent="0">
              <a:buNone/>
            </a:pPr>
            <a:r>
              <a:rPr lang="en-US" sz="1200" dirty="0" smtClean="0"/>
              <a:t>Response: specific instruction to </a:t>
            </a:r>
            <a:r>
              <a:rPr lang="en-US" sz="1200" dirty="0"/>
              <a:t>one particular </a:t>
            </a:r>
            <a:r>
              <a:rPr lang="en-US" sz="1200" dirty="0" smtClean="0"/>
              <a:t>church</a:t>
            </a:r>
            <a:endParaRPr lang="en-US" sz="1200" dirty="0"/>
          </a:p>
        </p:txBody>
      </p:sp>
      <p:sp>
        <p:nvSpPr>
          <p:cNvPr id="8" name="Text Placeholder 7"/>
          <p:cNvSpPr>
            <a:spLocks noGrp="1"/>
          </p:cNvSpPr>
          <p:nvPr>
            <p:ph type="body" sz="quarter" idx="3"/>
          </p:nvPr>
        </p:nvSpPr>
        <p:spPr>
          <a:xfrm>
            <a:off x="4495800" y="43219"/>
            <a:ext cx="4346575" cy="331254"/>
          </a:xfrm>
        </p:spPr>
        <p:txBody>
          <a:bodyPr>
            <a:noAutofit/>
          </a:bodyPr>
          <a:lstStyle/>
          <a:p>
            <a:r>
              <a:rPr lang="en-US" sz="2000" dirty="0" smtClean="0"/>
              <a:t>Complementarian </a:t>
            </a:r>
            <a:r>
              <a:rPr lang="en-US" sz="2000" dirty="0"/>
              <a:t>Position</a:t>
            </a:r>
          </a:p>
        </p:txBody>
      </p:sp>
      <p:sp>
        <p:nvSpPr>
          <p:cNvPr id="9" name="Content Placeholder 8"/>
          <p:cNvSpPr>
            <a:spLocks noGrp="1"/>
          </p:cNvSpPr>
          <p:nvPr>
            <p:ph sz="quarter" idx="4"/>
          </p:nvPr>
        </p:nvSpPr>
        <p:spPr>
          <a:xfrm>
            <a:off x="4343400" y="304800"/>
            <a:ext cx="4800600" cy="5364163"/>
          </a:xfrm>
        </p:spPr>
        <p:txBody>
          <a:bodyPr>
            <a:noAutofit/>
          </a:bodyPr>
          <a:lstStyle/>
          <a:p>
            <a:pPr marL="0" indent="0">
              <a:buNone/>
            </a:pPr>
            <a:r>
              <a:rPr lang="en-US" sz="1200" dirty="0"/>
              <a:t>III. Objections to the Complementarian Position and Responses</a:t>
            </a:r>
          </a:p>
          <a:p>
            <a:pPr marL="0" indent="0">
              <a:buNone/>
            </a:pPr>
            <a:r>
              <a:rPr lang="en-US" sz="1200" dirty="0"/>
              <a:t>A. Objection</a:t>
            </a:r>
            <a:r>
              <a:rPr lang="en-US" sz="1200" dirty="0" smtClean="0"/>
              <a:t>: </a:t>
            </a:r>
            <a:r>
              <a:rPr lang="en-US" sz="1200" dirty="0" err="1"/>
              <a:t>complementarian</a:t>
            </a:r>
            <a:r>
              <a:rPr lang="en-US" sz="1200" dirty="0"/>
              <a:t> </a:t>
            </a:r>
            <a:r>
              <a:rPr lang="en-US" sz="1200" dirty="0" smtClean="0"/>
              <a:t>is </a:t>
            </a:r>
            <a:r>
              <a:rPr lang="en-US" sz="1200" dirty="0"/>
              <a:t>in reality a fully hierarchical view,</a:t>
            </a:r>
          </a:p>
          <a:p>
            <a:pPr marL="0" indent="0">
              <a:buNone/>
            </a:pPr>
            <a:r>
              <a:rPr lang="en-US" sz="1200" dirty="0"/>
              <a:t>with women subordinate to </a:t>
            </a:r>
            <a:r>
              <a:rPr lang="en-US" sz="1200" dirty="0" smtClean="0"/>
              <a:t>men.</a:t>
            </a:r>
            <a:endParaRPr lang="en-US" sz="1200" dirty="0"/>
          </a:p>
          <a:p>
            <a:pPr marL="400050" lvl="1" indent="0">
              <a:buNone/>
            </a:pPr>
            <a:r>
              <a:rPr lang="en-US" sz="1200" dirty="0"/>
              <a:t>Response: </a:t>
            </a:r>
            <a:r>
              <a:rPr lang="en-US" sz="1200" dirty="0" smtClean="0"/>
              <a:t>Do </a:t>
            </a:r>
            <a:r>
              <a:rPr lang="en-US" sz="1200" dirty="0"/>
              <a:t>you believe we </a:t>
            </a:r>
            <a:r>
              <a:rPr lang="en-US" sz="1200" dirty="0" smtClean="0"/>
              <a:t>should eliminate </a:t>
            </a:r>
            <a:r>
              <a:rPr lang="en-US" sz="1200" dirty="0"/>
              <a:t>all manifestations of relational </a:t>
            </a:r>
            <a:r>
              <a:rPr lang="en-US" sz="1200" dirty="0" smtClean="0"/>
              <a:t>hierarchy. </a:t>
            </a:r>
            <a:endParaRPr lang="en-US" sz="1200" dirty="0"/>
          </a:p>
          <a:p>
            <a:pPr marL="0" indent="0">
              <a:buNone/>
            </a:pPr>
            <a:r>
              <a:rPr lang="en-US" sz="1200" dirty="0"/>
              <a:t>B. Objection: </a:t>
            </a:r>
            <a:r>
              <a:rPr lang="en-US" sz="1200" dirty="0" smtClean="0"/>
              <a:t>What </a:t>
            </a:r>
            <a:r>
              <a:rPr lang="en-US" sz="1200" dirty="0"/>
              <a:t>difference does it make whom God created first? </a:t>
            </a:r>
            <a:endParaRPr lang="en-US" sz="1200" dirty="0" smtClean="0"/>
          </a:p>
          <a:p>
            <a:pPr marL="400050" lvl="1" indent="0">
              <a:buNone/>
            </a:pPr>
            <a:r>
              <a:rPr lang="en-US" sz="1200" dirty="0" smtClean="0"/>
              <a:t>Response</a:t>
            </a:r>
            <a:r>
              <a:rPr lang="en-US" sz="1200" dirty="0"/>
              <a:t>: </a:t>
            </a:r>
            <a:r>
              <a:rPr lang="en-US" sz="1200" dirty="0" smtClean="0"/>
              <a:t>Paul </a:t>
            </a:r>
            <a:r>
              <a:rPr lang="en-US" sz="1200" dirty="0"/>
              <a:t>understood Gen. 2 </a:t>
            </a:r>
            <a:r>
              <a:rPr lang="en-US" sz="1200" dirty="0" smtClean="0"/>
              <a:t> - the </a:t>
            </a:r>
            <a:r>
              <a:rPr lang="en-US" sz="1200" dirty="0" err="1"/>
              <a:t>complementarian</a:t>
            </a:r>
            <a:r>
              <a:rPr lang="en-US" sz="1200" dirty="0"/>
              <a:t> stands with Scripture's interpretation of itself on </a:t>
            </a:r>
            <a:r>
              <a:rPr lang="en-US" sz="1200" dirty="0" smtClean="0"/>
              <a:t>this issue</a:t>
            </a:r>
            <a:r>
              <a:rPr lang="en-US" sz="1200" dirty="0"/>
              <a:t>. </a:t>
            </a:r>
          </a:p>
          <a:p>
            <a:pPr marL="0" indent="0">
              <a:buNone/>
            </a:pPr>
            <a:r>
              <a:rPr lang="en-US" sz="1200" dirty="0"/>
              <a:t>C. Objection: Gen. 3:16 </a:t>
            </a:r>
            <a:r>
              <a:rPr lang="en-US" sz="1200" dirty="0" smtClean="0"/>
              <a:t>speaks </a:t>
            </a:r>
            <a:r>
              <a:rPr lang="en-US" sz="1200" dirty="0"/>
              <a:t>explicitly </a:t>
            </a:r>
            <a:r>
              <a:rPr lang="en-US" sz="1200" dirty="0" smtClean="0"/>
              <a:t>to Adam </a:t>
            </a:r>
            <a:r>
              <a:rPr lang="en-US" sz="1200" dirty="0"/>
              <a:t>ruling Eve. </a:t>
            </a:r>
            <a:r>
              <a:rPr lang="en-US" sz="1200" dirty="0" smtClean="0"/>
              <a:t>Sin </a:t>
            </a:r>
            <a:r>
              <a:rPr lang="en-US" sz="1200" dirty="0"/>
              <a:t>effected in </a:t>
            </a:r>
            <a:r>
              <a:rPr lang="en-US" sz="1200" dirty="0" smtClean="0"/>
              <a:t>Adam an </a:t>
            </a:r>
            <a:r>
              <a:rPr lang="en-US" sz="1200" dirty="0"/>
              <a:t>illegitimate desire to dominate his </a:t>
            </a:r>
            <a:r>
              <a:rPr lang="en-US" sz="1200" dirty="0" smtClean="0"/>
              <a:t>wife</a:t>
            </a:r>
          </a:p>
          <a:p>
            <a:pPr marL="400050" lvl="1" indent="0">
              <a:buNone/>
            </a:pPr>
            <a:r>
              <a:rPr lang="en-US" sz="1200" dirty="0" smtClean="0"/>
              <a:t>Response</a:t>
            </a:r>
            <a:r>
              <a:rPr lang="en-US" sz="1200" dirty="0"/>
              <a:t>: The two major problems with the egalitarian view here are: 1) </a:t>
            </a:r>
            <a:r>
              <a:rPr lang="en-US" sz="1200" dirty="0" smtClean="0"/>
              <a:t>Eve's “caring” </a:t>
            </a:r>
            <a:r>
              <a:rPr lang="en-US" sz="1200" dirty="0"/>
              <a:t>desire fails to account for the fact that this is part </a:t>
            </a:r>
            <a:r>
              <a:rPr lang="en-US" sz="1200" dirty="0" smtClean="0"/>
              <a:t>of the </a:t>
            </a:r>
            <a:r>
              <a:rPr lang="en-US" sz="1200" dirty="0"/>
              <a:t>curse on Eve. </a:t>
            </a:r>
            <a:r>
              <a:rPr lang="en-US" sz="1200" dirty="0" smtClean="0"/>
              <a:t>God </a:t>
            </a:r>
            <a:r>
              <a:rPr lang="en-US" sz="1200" dirty="0"/>
              <a:t>would not give to her the curse of caring for </a:t>
            </a:r>
            <a:r>
              <a:rPr lang="en-US" sz="1200" dirty="0" smtClean="0"/>
              <a:t>Adam. 2</a:t>
            </a:r>
            <a:r>
              <a:rPr lang="en-US" sz="1200" dirty="0"/>
              <a:t>) But if her desire is negative, then, it </a:t>
            </a:r>
            <a:r>
              <a:rPr lang="en-US" sz="1200" dirty="0" smtClean="0"/>
              <a:t>accords exactly </a:t>
            </a:r>
            <a:r>
              <a:rPr lang="en-US" sz="1200" dirty="0"/>
              <a:t>with sin's desire in Gen. 4:7, i.e., a desire to usurp </a:t>
            </a:r>
            <a:r>
              <a:rPr lang="en-US" sz="1200" dirty="0" err="1" smtClean="0"/>
              <a:t>rulership</a:t>
            </a:r>
            <a:endParaRPr lang="en-US" sz="1200" dirty="0" smtClean="0"/>
          </a:p>
          <a:p>
            <a:pPr marL="0" indent="0">
              <a:buNone/>
            </a:pPr>
            <a:r>
              <a:rPr lang="en-US" sz="1200" dirty="0" smtClean="0"/>
              <a:t>D</a:t>
            </a:r>
            <a:r>
              <a:rPr lang="en-US" sz="1200" dirty="0"/>
              <a:t>. Objection: You have left out the many and significant examples of female leadership </a:t>
            </a:r>
            <a:r>
              <a:rPr lang="en-US" sz="1200" dirty="0" smtClean="0"/>
              <a:t>in Israel</a:t>
            </a:r>
            <a:r>
              <a:rPr lang="en-US" sz="1200" dirty="0"/>
              <a:t>, in the gospels, and in the early </a:t>
            </a:r>
            <a:r>
              <a:rPr lang="en-US" sz="1200" dirty="0" smtClean="0"/>
              <a:t>church</a:t>
            </a:r>
          </a:p>
          <a:p>
            <a:pPr marL="400050" lvl="1" indent="0">
              <a:buNone/>
            </a:pPr>
            <a:r>
              <a:rPr lang="en-US" sz="1200" dirty="0" smtClean="0"/>
              <a:t>Response; consider </a:t>
            </a:r>
            <a:r>
              <a:rPr lang="en-US" sz="1200" dirty="0"/>
              <a:t>two things: 1) Most of the examples of </a:t>
            </a:r>
            <a:r>
              <a:rPr lang="en-US" sz="1200" dirty="0" smtClean="0"/>
              <a:t>female leadership </a:t>
            </a:r>
            <a:r>
              <a:rPr lang="en-US" sz="1200" dirty="0"/>
              <a:t>appear in roles other than those of highest human religious authority. </a:t>
            </a:r>
            <a:r>
              <a:rPr lang="en-US" sz="1200" dirty="0" smtClean="0"/>
              <a:t>the </a:t>
            </a:r>
            <a:r>
              <a:rPr lang="en-US" sz="1200" dirty="0"/>
              <a:t>Bible gives a clear and uniform picture of male </a:t>
            </a:r>
            <a:r>
              <a:rPr lang="en-US" sz="1200" dirty="0" smtClean="0"/>
              <a:t>leadership. 2</a:t>
            </a:r>
            <a:r>
              <a:rPr lang="en-US" sz="1200" dirty="0"/>
              <a:t>) The most </a:t>
            </a:r>
            <a:r>
              <a:rPr lang="en-US" sz="1200" dirty="0" smtClean="0"/>
              <a:t>notable exception </a:t>
            </a:r>
            <a:r>
              <a:rPr lang="en-US" sz="1200" dirty="0"/>
              <a:t>to the above is Deborah (Judg. 4-5), who </a:t>
            </a:r>
            <a:r>
              <a:rPr lang="en-US" sz="1200" dirty="0" smtClean="0"/>
              <a:t>was both </a:t>
            </a:r>
            <a:r>
              <a:rPr lang="en-US" sz="1200" dirty="0"/>
              <a:t>prophetess and judge of </a:t>
            </a:r>
            <a:r>
              <a:rPr lang="en-US" sz="1200" dirty="0" smtClean="0"/>
              <a:t>Israel. Deborah's </a:t>
            </a:r>
            <a:r>
              <a:rPr lang="en-US" sz="1200" dirty="0"/>
              <a:t>judgeship demonstrates, not how God endorses female leadership, but </a:t>
            </a:r>
            <a:r>
              <a:rPr lang="en-US" sz="1200" dirty="0" smtClean="0"/>
              <a:t>rather just </a:t>
            </a:r>
            <a:r>
              <a:rPr lang="en-US" sz="1200" dirty="0"/>
              <a:t>how far from God's design and purposes Israel had </a:t>
            </a:r>
            <a:r>
              <a:rPr lang="en-US" sz="1200" dirty="0" smtClean="0"/>
              <a:t>strayed</a:t>
            </a:r>
          </a:p>
          <a:p>
            <a:pPr marL="0" indent="0">
              <a:buNone/>
            </a:pPr>
            <a:r>
              <a:rPr lang="en-US" sz="1200" dirty="0" smtClean="0"/>
              <a:t>E</a:t>
            </a:r>
            <a:r>
              <a:rPr lang="en-US" sz="1200" dirty="0"/>
              <a:t>. Objection: Your use of "male headship</a:t>
            </a:r>
            <a:r>
              <a:rPr lang="en-US" sz="1200" dirty="0" smtClean="0"/>
              <a:t>" </a:t>
            </a:r>
            <a:r>
              <a:rPr lang="en-US" sz="1200" dirty="0"/>
              <a:t>does not recognize the meaning of </a:t>
            </a:r>
            <a:r>
              <a:rPr lang="en-US" sz="1200" dirty="0" smtClean="0"/>
              <a:t>this term </a:t>
            </a:r>
            <a:r>
              <a:rPr lang="en-US" sz="1200" dirty="0"/>
              <a:t>as “source.” </a:t>
            </a:r>
            <a:endParaRPr lang="en-US" sz="1200" dirty="0" smtClean="0"/>
          </a:p>
          <a:p>
            <a:pPr marL="400050" lvl="1" indent="0">
              <a:buNone/>
            </a:pPr>
            <a:r>
              <a:rPr lang="en-US" sz="1200" dirty="0" smtClean="0"/>
              <a:t>Response</a:t>
            </a:r>
            <a:r>
              <a:rPr lang="en-US" sz="1200" dirty="0"/>
              <a:t>: For lexical and exegetical reasons, this understanding of </a:t>
            </a:r>
            <a:r>
              <a:rPr lang="en-US" sz="1200" dirty="0" err="1"/>
              <a:t>kephale</a:t>
            </a:r>
            <a:r>
              <a:rPr lang="en-US" sz="1200" dirty="0"/>
              <a:t> </a:t>
            </a:r>
            <a:r>
              <a:rPr lang="en-US" sz="1200" dirty="0" smtClean="0"/>
              <a:t>is completely unacceptable, it</a:t>
            </a:r>
            <a:r>
              <a:rPr lang="en-US" sz="1200" dirty="0"/>
              <a:t> </a:t>
            </a:r>
            <a:r>
              <a:rPr lang="en-US" sz="1200" dirty="0" smtClean="0"/>
              <a:t>appears </a:t>
            </a:r>
            <a:r>
              <a:rPr lang="en-US" sz="1200" dirty="0"/>
              <a:t>clearly best to understand male “headship” as denoting male authority in </a:t>
            </a:r>
            <a:r>
              <a:rPr lang="en-US" sz="1200" dirty="0" smtClean="0"/>
              <a:t>the home </a:t>
            </a:r>
            <a:r>
              <a:rPr lang="en-US" sz="1200" dirty="0"/>
              <a:t>and the church.</a:t>
            </a:r>
          </a:p>
        </p:txBody>
      </p:sp>
      <p:sp>
        <p:nvSpPr>
          <p:cNvPr id="4" name="Slide Number Placeholder 3"/>
          <p:cNvSpPr>
            <a:spLocks noGrp="1"/>
          </p:cNvSpPr>
          <p:nvPr>
            <p:ph type="sldNum" sz="quarter" idx="12"/>
          </p:nvPr>
        </p:nvSpPr>
        <p:spPr/>
        <p:txBody>
          <a:bodyPr/>
          <a:lstStyle/>
          <a:p>
            <a:fld id="{77D5BC96-C262-44A9-A0BB-2BDA2E2D380A}" type="slidenum">
              <a:rPr lang="en-US" smtClean="0"/>
              <a:pPr/>
              <a:t>18</a:t>
            </a:fld>
            <a:endParaRPr lang="en-US" dirty="0"/>
          </a:p>
        </p:txBody>
      </p:sp>
      <p:sp>
        <p:nvSpPr>
          <p:cNvPr id="10" name="Text Placeholder 7"/>
          <p:cNvSpPr txBox="1">
            <a:spLocks/>
          </p:cNvSpPr>
          <p:nvPr/>
        </p:nvSpPr>
        <p:spPr>
          <a:xfrm>
            <a:off x="142164" y="54592"/>
            <a:ext cx="4346575" cy="319881"/>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Egalitarian Position</a:t>
            </a:r>
            <a:endParaRPr lang="en-US" sz="2000" dirty="0"/>
          </a:p>
        </p:txBody>
      </p:sp>
      <p:sp>
        <p:nvSpPr>
          <p:cNvPr id="12" name="Action Button: Back or Previous 11">
            <a:hlinkClick r:id="rId2" action="ppaction://hlinksldjump" highlightClick="1"/>
          </p:cNvPr>
          <p:cNvSpPr/>
          <p:nvPr/>
        </p:nvSpPr>
        <p:spPr>
          <a:xfrm>
            <a:off x="8763000" y="6324600"/>
            <a:ext cx="228600" cy="152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8101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C A L </a:t>
            </a:r>
            <a:r>
              <a:rPr lang="en-US" sz="2800" b="1" dirty="0" err="1"/>
              <a:t>L</a:t>
            </a:r>
            <a:r>
              <a:rPr lang="en-US" sz="2800" b="1" dirty="0"/>
              <a:t> E D &amp; G I F T E D</a:t>
            </a:r>
            <a:r>
              <a:rPr lang="en-US" sz="2400" dirty="0"/>
              <a:t/>
            </a:r>
            <a:br>
              <a:rPr lang="en-US" sz="2400" dirty="0"/>
            </a:br>
            <a:r>
              <a:rPr lang="en-US" sz="2400" i="1" dirty="0"/>
              <a:t>A reaffirmation of the biblical basis for the full</a:t>
            </a:r>
            <a:br>
              <a:rPr lang="en-US" sz="2400" i="1" dirty="0"/>
            </a:br>
            <a:r>
              <a:rPr lang="en-US" sz="2400" i="1" dirty="0"/>
              <a:t>participation of women in the ministries of the church</a:t>
            </a:r>
            <a:endParaRPr lang="en-US" sz="2400" dirty="0"/>
          </a:p>
        </p:txBody>
      </p:sp>
      <p:sp>
        <p:nvSpPr>
          <p:cNvPr id="3" name="Content Placeholder 2"/>
          <p:cNvSpPr>
            <a:spLocks noGrp="1"/>
          </p:cNvSpPr>
          <p:nvPr>
            <p:ph idx="1"/>
          </p:nvPr>
        </p:nvSpPr>
        <p:spPr/>
        <p:txBody>
          <a:bodyPr>
            <a:normAutofit/>
          </a:bodyPr>
          <a:lstStyle/>
          <a:p>
            <a:pPr marL="0" indent="0">
              <a:buNone/>
            </a:pPr>
            <a:r>
              <a:rPr lang="en-US" dirty="0"/>
              <a:t>The Evangelical Covenant Church (ECC) has long </a:t>
            </a:r>
            <a:r>
              <a:rPr lang="en-US" dirty="0" smtClean="0"/>
              <a:t>affirmed the </a:t>
            </a:r>
            <a:r>
              <a:rPr lang="en-US" dirty="0"/>
              <a:t>full participation of women in all ministries of the </a:t>
            </a:r>
            <a:r>
              <a:rPr lang="en-US" dirty="0" smtClean="0"/>
              <a:t>church, and </a:t>
            </a:r>
            <a:r>
              <a:rPr lang="en-US" dirty="0"/>
              <a:t>in 1976 passed a recommendation to go </a:t>
            </a:r>
            <a:r>
              <a:rPr lang="en-US" dirty="0" smtClean="0"/>
              <a:t>on record </a:t>
            </a:r>
            <a:r>
              <a:rPr lang="en-US" dirty="0"/>
              <a:t>as favoring </a:t>
            </a:r>
            <a:r>
              <a:rPr lang="en-US" dirty="0" smtClean="0"/>
              <a:t>the ordination </a:t>
            </a:r>
            <a:r>
              <a:rPr lang="en-US" dirty="0"/>
              <a:t>of women. Since that time, women have served in all levels </a:t>
            </a:r>
            <a:r>
              <a:rPr lang="en-US" dirty="0" smtClean="0"/>
              <a:t>of ministry </a:t>
            </a:r>
            <a:r>
              <a:rPr lang="en-US" dirty="0"/>
              <a:t>and leadership positions within the church.</a:t>
            </a:r>
          </a:p>
        </p:txBody>
      </p:sp>
      <p:sp>
        <p:nvSpPr>
          <p:cNvPr id="4" name="Slide Number Placeholder 3"/>
          <p:cNvSpPr>
            <a:spLocks noGrp="1"/>
          </p:cNvSpPr>
          <p:nvPr>
            <p:ph type="sldNum" sz="quarter" idx="12"/>
          </p:nvPr>
        </p:nvSpPr>
        <p:spPr/>
        <p:txBody>
          <a:bodyPr/>
          <a:lstStyle/>
          <a:p>
            <a:fld id="{77D5BC96-C262-44A9-A0BB-2BDA2E2D380A}" type="slidenum">
              <a:rPr lang="en-US" smtClean="0"/>
              <a:pPr/>
              <a:t>19</a:t>
            </a:fld>
            <a:endParaRPr lang="en-US"/>
          </a:p>
        </p:txBody>
      </p:sp>
      <p:sp>
        <p:nvSpPr>
          <p:cNvPr id="5" name="Action Button: Back or Previous 4">
            <a:hlinkClick r:id="rId2" action="ppaction://hlinksldjump" highlightClick="1"/>
          </p:cNvPr>
          <p:cNvSpPr/>
          <p:nvPr/>
        </p:nvSpPr>
        <p:spPr>
          <a:xfrm>
            <a:off x="8001000" y="6248400"/>
            <a:ext cx="304800" cy="152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35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Agenda</a:t>
            </a:r>
            <a:endParaRPr lang="en-US" dirty="0"/>
          </a:p>
        </p:txBody>
      </p:sp>
      <p:sp>
        <p:nvSpPr>
          <p:cNvPr id="3" name="Content Placeholder 2"/>
          <p:cNvSpPr>
            <a:spLocks noGrp="1"/>
          </p:cNvSpPr>
          <p:nvPr>
            <p:ph idx="1"/>
          </p:nvPr>
        </p:nvSpPr>
        <p:spPr>
          <a:xfrm>
            <a:off x="457200" y="914400"/>
            <a:ext cx="8229600" cy="5105400"/>
          </a:xfrm>
        </p:spPr>
        <p:txBody>
          <a:bodyPr>
            <a:normAutofit fontScale="77500" lnSpcReduction="20000"/>
          </a:bodyPr>
          <a:lstStyle/>
          <a:p>
            <a:r>
              <a:rPr lang="en-US" dirty="0" smtClean="0"/>
              <a:t>Follow up on 21 Apr Balcony - Culture of Godly Leadership</a:t>
            </a:r>
          </a:p>
          <a:p>
            <a:pPr lvl="1"/>
            <a:r>
              <a:rPr lang="en-US" dirty="0" smtClean="0"/>
              <a:t>Definition</a:t>
            </a:r>
          </a:p>
          <a:p>
            <a:pPr lvl="1"/>
            <a:r>
              <a:rPr lang="en-US" dirty="0" smtClean="0"/>
              <a:t>Survey Results</a:t>
            </a:r>
          </a:p>
          <a:p>
            <a:r>
              <a:rPr lang="en-US" dirty="0" smtClean="0"/>
              <a:t>Information for individual study regarding proposed constitution and by-law changes</a:t>
            </a:r>
          </a:p>
          <a:p>
            <a:pPr lvl="1"/>
            <a:r>
              <a:rPr lang="en-US" dirty="0" smtClean="0"/>
              <a:t>Proposed changes</a:t>
            </a:r>
          </a:p>
          <a:p>
            <a:pPr lvl="1"/>
            <a:r>
              <a:rPr lang="en-US" dirty="0" smtClean="0"/>
              <a:t>Bibliography of evangelical theological views</a:t>
            </a:r>
          </a:p>
          <a:p>
            <a:pPr lvl="1"/>
            <a:r>
              <a:rPr lang="en-US" dirty="0" smtClean="0"/>
              <a:t>Summary of polar positions</a:t>
            </a:r>
          </a:p>
          <a:p>
            <a:pPr lvl="1"/>
            <a:r>
              <a:rPr lang="en-US" dirty="0" smtClean="0"/>
              <a:t>ECC views</a:t>
            </a:r>
          </a:p>
          <a:p>
            <a:pPr marL="457200" lvl="1" indent="0">
              <a:buNone/>
            </a:pPr>
            <a:r>
              <a:rPr lang="en-US" b="1" dirty="0" smtClean="0"/>
              <a:t>NOTE: there will be no discussion at this time </a:t>
            </a:r>
          </a:p>
          <a:p>
            <a:pPr marL="457200" lvl="1" indent="0">
              <a:buNone/>
            </a:pPr>
            <a:r>
              <a:rPr lang="en-US" b="1" dirty="0" smtClean="0"/>
              <a:t>Future balconies will include expert presentations and ample time for discussion</a:t>
            </a:r>
          </a:p>
          <a:p>
            <a:pPr marL="514350" indent="-457200"/>
            <a:r>
              <a:rPr lang="en-US" dirty="0" smtClean="0"/>
              <a:t>Closing prayer</a:t>
            </a:r>
            <a:endParaRPr lang="en-US"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2</a:t>
            </a:fld>
            <a:endParaRPr lang="en-US"/>
          </a:p>
        </p:txBody>
      </p:sp>
    </p:spTree>
    <p:extLst>
      <p:ext uri="{BB962C8B-B14F-4D97-AF65-F5344CB8AC3E}">
        <p14:creationId xmlns:p14="http://schemas.microsoft.com/office/powerpoint/2010/main" val="1351888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D5BC96-C262-44A9-A0BB-2BDA2E2D380A}" type="slidenum">
              <a:rPr lang="en-US" smtClean="0"/>
              <a:pPr/>
              <a:t>20</a:t>
            </a:fld>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6121" y="0"/>
            <a:ext cx="514727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3435275"/>
            <a:ext cx="2548921" cy="1384995"/>
          </a:xfrm>
          <a:prstGeom prst="rect">
            <a:avLst/>
          </a:prstGeom>
          <a:noFill/>
        </p:spPr>
        <p:txBody>
          <a:bodyPr wrap="square" rtlCol="0">
            <a:spAutoFit/>
          </a:bodyPr>
          <a:lstStyle/>
          <a:p>
            <a:r>
              <a:rPr lang="en-US" sz="1400" dirty="0" smtClean="0"/>
              <a:t>Bibliography available electronically for links to files and embedded </a:t>
            </a:r>
            <a:r>
              <a:rPr lang="en-US" sz="1400" dirty="0" err="1" smtClean="0"/>
              <a:t>pdf</a:t>
            </a:r>
            <a:r>
              <a:rPr lang="en-US" sz="1400" dirty="0" smtClean="0"/>
              <a:t> files upon request to ;</a:t>
            </a:r>
          </a:p>
          <a:p>
            <a:endParaRPr lang="en-US" sz="1400" dirty="0" smtClean="0"/>
          </a:p>
          <a:p>
            <a:r>
              <a:rPr lang="en-US" sz="1400" dirty="0"/>
              <a:t>v</a:t>
            </a:r>
            <a:r>
              <a:rPr lang="en-US" sz="1400" dirty="0" smtClean="0"/>
              <a:t>ance.h60@gmail.com</a:t>
            </a:r>
            <a:endParaRPr lang="en-US" sz="1400" dirty="0"/>
          </a:p>
        </p:txBody>
      </p:sp>
    </p:spTree>
    <p:extLst>
      <p:ext uri="{BB962C8B-B14F-4D97-AF65-F5344CB8AC3E}">
        <p14:creationId xmlns:p14="http://schemas.microsoft.com/office/powerpoint/2010/main" val="389142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D5BC96-C262-44A9-A0BB-2BDA2E2D380A}" type="slidenum">
              <a:rPr lang="en-US" smtClean="0"/>
              <a:pPr/>
              <a:t>21</a:t>
            </a:fld>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9111"/>
            <a:ext cx="5030788" cy="680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067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7D5BC96-C262-44A9-A0BB-2BDA2E2D380A}" type="slidenum">
              <a:rPr lang="en-US" smtClean="0"/>
              <a:pPr/>
              <a:t>22</a:t>
            </a:fld>
            <a:endParaRPr 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225" y="1143000"/>
            <a:ext cx="5946775"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ction Button: Back or Previous 1">
            <a:hlinkClick r:id="rId3" action="ppaction://hlinksldjump" highlightClick="1"/>
          </p:cNvPr>
          <p:cNvSpPr/>
          <p:nvPr/>
        </p:nvSpPr>
        <p:spPr>
          <a:xfrm>
            <a:off x="8153400" y="6096000"/>
            <a:ext cx="228600" cy="228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137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FECC Definition</a:t>
            </a:r>
            <a:endParaRPr lang="en-US" dirty="0"/>
          </a:p>
        </p:txBody>
      </p:sp>
      <p:sp>
        <p:nvSpPr>
          <p:cNvPr id="7" name="Content Placeholder 6"/>
          <p:cNvSpPr>
            <a:spLocks noGrp="1"/>
          </p:cNvSpPr>
          <p:nvPr>
            <p:ph idx="1"/>
          </p:nvPr>
        </p:nvSpPr>
        <p:spPr>
          <a:xfrm>
            <a:off x="457200" y="1524000"/>
            <a:ext cx="8229600" cy="4525963"/>
          </a:xfrm>
        </p:spPr>
        <p:txBody>
          <a:bodyPr>
            <a:normAutofit fontScale="92500" lnSpcReduction="20000"/>
          </a:bodyPr>
          <a:lstStyle/>
          <a:p>
            <a:pPr marL="0" indent="0">
              <a:buNone/>
            </a:pPr>
            <a:r>
              <a:rPr lang="en-US" b="1" dirty="0"/>
              <a:t>Culture of godly leadership (</a:t>
            </a:r>
            <a:r>
              <a:rPr lang="en-US" b="1" i="1" dirty="0"/>
              <a:t>Hebrews 13:7)</a:t>
            </a:r>
            <a:endParaRPr lang="en-US" dirty="0"/>
          </a:p>
          <a:p>
            <a:r>
              <a:rPr lang="en-US" dirty="0" smtClean="0"/>
              <a:t>Our </a:t>
            </a:r>
            <a:r>
              <a:rPr lang="en-US" dirty="0"/>
              <a:t>leaders at all levels serve with character, competence, and conviction.</a:t>
            </a:r>
          </a:p>
          <a:p>
            <a:r>
              <a:rPr lang="en-US" dirty="0" smtClean="0"/>
              <a:t>A </a:t>
            </a:r>
            <a:r>
              <a:rPr lang="en-US" dirty="0"/>
              <a:t>spirit of teamwork, cooperation and respect pervades, with our people trusting and supporting our leaders and our leaders trusting our people.</a:t>
            </a:r>
          </a:p>
          <a:p>
            <a:r>
              <a:rPr lang="en-US" dirty="0" smtClean="0"/>
              <a:t>We </a:t>
            </a:r>
            <a:r>
              <a:rPr lang="en-US" dirty="0"/>
              <a:t>continually identify and train godly leaders for all dimensions of our ministry and openly communicate leadership role expectations and job descriptions .</a:t>
            </a:r>
          </a:p>
        </p:txBody>
      </p:sp>
      <p:sp>
        <p:nvSpPr>
          <p:cNvPr id="5" name="Slide Number Placeholder 4"/>
          <p:cNvSpPr>
            <a:spLocks noGrp="1"/>
          </p:cNvSpPr>
          <p:nvPr>
            <p:ph type="sldNum" sz="quarter" idx="12"/>
          </p:nvPr>
        </p:nvSpPr>
        <p:spPr/>
        <p:txBody>
          <a:bodyPr/>
          <a:lstStyle/>
          <a:p>
            <a:fld id="{77D5BC96-C262-44A9-A0BB-2BDA2E2D380A}" type="slidenum">
              <a:rPr lang="en-US" smtClean="0"/>
              <a:pPr/>
              <a:t>3</a:t>
            </a:fld>
            <a:endParaRPr lang="en-US"/>
          </a:p>
        </p:txBody>
      </p:sp>
    </p:spTree>
    <p:extLst>
      <p:ext uri="{BB962C8B-B14F-4D97-AF65-F5344CB8AC3E}">
        <p14:creationId xmlns:p14="http://schemas.microsoft.com/office/powerpoint/2010/main" val="94554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200" b="1" dirty="0" smtClean="0"/>
              <a:t>Balcony Output - Leader Characteristics</a:t>
            </a:r>
            <a:endParaRPr lang="en-US" sz="3200" b="1" dirty="0"/>
          </a:p>
        </p:txBody>
      </p:sp>
      <p:sp>
        <p:nvSpPr>
          <p:cNvPr id="5" name="Content Placeholder 4"/>
          <p:cNvSpPr>
            <a:spLocks noGrp="1"/>
          </p:cNvSpPr>
          <p:nvPr>
            <p:ph sz="half" idx="1"/>
          </p:nvPr>
        </p:nvSpPr>
        <p:spPr>
          <a:xfrm>
            <a:off x="457200" y="533400"/>
            <a:ext cx="4038600" cy="4525963"/>
          </a:xfrm>
        </p:spPr>
        <p:txBody>
          <a:bodyPr>
            <a:noAutofit/>
          </a:bodyPr>
          <a:lstStyle/>
          <a:p>
            <a:pPr lvl="0"/>
            <a:r>
              <a:rPr lang="en-US" sz="1600" b="1" dirty="0"/>
              <a:t>Discernment</a:t>
            </a:r>
          </a:p>
          <a:p>
            <a:pPr lvl="0"/>
            <a:r>
              <a:rPr lang="en-US" sz="1600" b="1" dirty="0"/>
              <a:t>Always in the </a:t>
            </a:r>
            <a:r>
              <a:rPr lang="en-US" sz="1600" b="1" dirty="0" smtClean="0"/>
              <a:t>Word/Bible based</a:t>
            </a:r>
            <a:endParaRPr lang="en-US" sz="1600" b="1" dirty="0"/>
          </a:p>
          <a:p>
            <a:pPr lvl="0"/>
            <a:r>
              <a:rPr lang="en-US" sz="1600" b="1" dirty="0" smtClean="0"/>
              <a:t>Shows </a:t>
            </a:r>
            <a:r>
              <a:rPr lang="en-US" sz="1600" b="1" dirty="0"/>
              <a:t>love for staff &amp; congregation</a:t>
            </a:r>
          </a:p>
          <a:p>
            <a:pPr lvl="0"/>
            <a:r>
              <a:rPr lang="en-US" sz="1600" b="1" dirty="0"/>
              <a:t>Able to give guidance</a:t>
            </a:r>
          </a:p>
          <a:p>
            <a:pPr lvl="0"/>
            <a:r>
              <a:rPr lang="en-US" sz="1600" b="1" dirty="0"/>
              <a:t>Working through God’s strength ( not ours</a:t>
            </a:r>
            <a:r>
              <a:rPr lang="en-US" sz="1600" b="1" dirty="0" smtClean="0"/>
              <a:t>)</a:t>
            </a:r>
          </a:p>
          <a:p>
            <a:pPr lvl="0"/>
            <a:r>
              <a:rPr lang="en-US" sz="1600" b="1" dirty="0" smtClean="0"/>
              <a:t>Transparent</a:t>
            </a:r>
          </a:p>
          <a:p>
            <a:pPr lvl="0"/>
            <a:r>
              <a:rPr lang="en-US" sz="1600" b="1" dirty="0" smtClean="0"/>
              <a:t>Grounded in the Church</a:t>
            </a:r>
          </a:p>
          <a:p>
            <a:pPr lvl="0"/>
            <a:r>
              <a:rPr lang="en-US" sz="1600" b="1" dirty="0" smtClean="0"/>
              <a:t>Practice what you preach</a:t>
            </a:r>
          </a:p>
          <a:p>
            <a:pPr lvl="0"/>
            <a:r>
              <a:rPr lang="en-US" sz="1600" b="1" dirty="0" smtClean="0"/>
              <a:t>Agree </a:t>
            </a:r>
            <a:r>
              <a:rPr lang="en-US" sz="1600" b="1" dirty="0"/>
              <a:t>that Christ is Lord &amp; walk hand in hand</a:t>
            </a:r>
          </a:p>
          <a:p>
            <a:pPr lvl="0"/>
            <a:r>
              <a:rPr lang="en-US" sz="1600" b="1" dirty="0" smtClean="0"/>
              <a:t>Compassion</a:t>
            </a:r>
          </a:p>
          <a:p>
            <a:pPr lvl="0"/>
            <a:r>
              <a:rPr lang="en-US" sz="1600" b="1" dirty="0" smtClean="0"/>
              <a:t>respect </a:t>
            </a:r>
            <a:r>
              <a:rPr lang="en-US" sz="1600" b="1" dirty="0"/>
              <a:t>for all</a:t>
            </a:r>
          </a:p>
          <a:p>
            <a:pPr lvl="0"/>
            <a:r>
              <a:rPr lang="en-US" sz="1600" b="1" dirty="0" smtClean="0"/>
              <a:t>Justice</a:t>
            </a:r>
          </a:p>
          <a:p>
            <a:pPr lvl="0"/>
            <a:r>
              <a:rPr lang="en-US" sz="1600" b="1" dirty="0" smtClean="0"/>
              <a:t>Forgiveness</a:t>
            </a:r>
          </a:p>
          <a:p>
            <a:pPr lvl="0"/>
            <a:r>
              <a:rPr lang="en-US" sz="1600" b="1" dirty="0" smtClean="0"/>
              <a:t>mercy</a:t>
            </a:r>
            <a:endParaRPr lang="en-US" sz="1600" b="1" dirty="0"/>
          </a:p>
          <a:p>
            <a:pPr lvl="0"/>
            <a:r>
              <a:rPr lang="en-US" sz="1600" b="1" dirty="0"/>
              <a:t>Demonstrate God’s love</a:t>
            </a:r>
          </a:p>
          <a:p>
            <a:pPr lvl="0"/>
            <a:r>
              <a:rPr lang="en-US" sz="1600" b="1" dirty="0"/>
              <a:t>Flexible to change to bring more people to His glory</a:t>
            </a:r>
          </a:p>
          <a:p>
            <a:pPr lvl="0"/>
            <a:endParaRPr lang="en-US" sz="1600" b="1" dirty="0"/>
          </a:p>
        </p:txBody>
      </p:sp>
      <p:sp>
        <p:nvSpPr>
          <p:cNvPr id="6" name="Content Placeholder 5"/>
          <p:cNvSpPr>
            <a:spLocks noGrp="1"/>
          </p:cNvSpPr>
          <p:nvPr>
            <p:ph sz="half" idx="2"/>
          </p:nvPr>
        </p:nvSpPr>
        <p:spPr>
          <a:xfrm>
            <a:off x="4648200" y="533400"/>
            <a:ext cx="4038600" cy="4525963"/>
          </a:xfrm>
        </p:spPr>
        <p:txBody>
          <a:bodyPr>
            <a:noAutofit/>
          </a:bodyPr>
          <a:lstStyle/>
          <a:p>
            <a:r>
              <a:rPr lang="en-US" sz="1600" b="1" dirty="0" smtClean="0"/>
              <a:t>Shows Servant spirit/attitude</a:t>
            </a:r>
          </a:p>
          <a:p>
            <a:r>
              <a:rPr lang="en-US" sz="1600" b="1" dirty="0" smtClean="0"/>
              <a:t>Consistency</a:t>
            </a:r>
          </a:p>
          <a:p>
            <a:r>
              <a:rPr lang="en-US" sz="1600" b="1" dirty="0" smtClean="0"/>
              <a:t>Character</a:t>
            </a:r>
          </a:p>
          <a:p>
            <a:r>
              <a:rPr lang="en-US" sz="1600" b="1" dirty="0" smtClean="0"/>
              <a:t>Competence</a:t>
            </a:r>
          </a:p>
          <a:p>
            <a:r>
              <a:rPr lang="en-US" sz="1600" b="1" dirty="0" smtClean="0"/>
              <a:t>Conviction</a:t>
            </a:r>
          </a:p>
          <a:p>
            <a:r>
              <a:rPr lang="en-US" sz="1600" b="1" dirty="0" smtClean="0"/>
              <a:t>Compelling</a:t>
            </a:r>
          </a:p>
          <a:p>
            <a:r>
              <a:rPr lang="en-US" sz="1600" b="1" dirty="0"/>
              <a:t>Articulate (</a:t>
            </a:r>
            <a:r>
              <a:rPr lang="en-US" sz="1600" b="1" dirty="0" smtClean="0"/>
              <a:t>communicate)/promote</a:t>
            </a:r>
          </a:p>
          <a:p>
            <a:r>
              <a:rPr lang="en-US" sz="1600" b="1" dirty="0" smtClean="0"/>
              <a:t>model </a:t>
            </a:r>
            <a:r>
              <a:rPr lang="en-US" sz="1600" b="1" dirty="0"/>
              <a:t>&amp; live </a:t>
            </a:r>
            <a:r>
              <a:rPr lang="en-US" sz="1600" b="1" dirty="0" smtClean="0"/>
              <a:t>out – demonstrate (roll model)</a:t>
            </a:r>
            <a:endParaRPr lang="en-US" sz="1600" b="1" dirty="0"/>
          </a:p>
          <a:p>
            <a:r>
              <a:rPr lang="en-US" sz="1600" b="1" dirty="0"/>
              <a:t>Humble – not being too high to do something</a:t>
            </a:r>
          </a:p>
          <a:p>
            <a:r>
              <a:rPr lang="en-US" sz="1600" b="1" dirty="0"/>
              <a:t>Showing a greater understanding of </a:t>
            </a:r>
            <a:r>
              <a:rPr lang="en-US" sz="1600" b="1" dirty="0" smtClean="0"/>
              <a:t>others</a:t>
            </a:r>
          </a:p>
          <a:p>
            <a:r>
              <a:rPr lang="en-US" sz="1600" b="1" dirty="0" smtClean="0"/>
              <a:t>Trust</a:t>
            </a:r>
          </a:p>
          <a:p>
            <a:r>
              <a:rPr lang="en-US" sz="1600" b="1" dirty="0" smtClean="0"/>
              <a:t>mutual respect</a:t>
            </a:r>
          </a:p>
          <a:p>
            <a:r>
              <a:rPr lang="en-US" sz="1600" b="1" dirty="0" smtClean="0"/>
              <a:t>Encourage</a:t>
            </a:r>
          </a:p>
          <a:p>
            <a:pPr lvl="0"/>
            <a:r>
              <a:rPr lang="en-US" sz="1600" b="1" dirty="0" smtClean="0"/>
              <a:t>prayer</a:t>
            </a:r>
            <a:endParaRPr lang="en-US" sz="1600" b="1" dirty="0"/>
          </a:p>
          <a:p>
            <a:pPr lvl="0"/>
            <a:r>
              <a:rPr lang="en-US" sz="1600" b="1" dirty="0" smtClean="0"/>
              <a:t>gracious</a:t>
            </a:r>
            <a:endParaRPr lang="en-US" sz="1600" b="1" dirty="0"/>
          </a:p>
          <a:p>
            <a:pPr lvl="0"/>
            <a:r>
              <a:rPr lang="en-US" sz="1600" b="1" dirty="0" smtClean="0"/>
              <a:t>Optimism</a:t>
            </a:r>
          </a:p>
          <a:p>
            <a:pPr lvl="0"/>
            <a:r>
              <a:rPr lang="en-US" sz="1600" b="1" dirty="0" smtClean="0"/>
              <a:t>see </a:t>
            </a:r>
            <a:r>
              <a:rPr lang="en-US" sz="1600" b="1" dirty="0"/>
              <a:t>God thru them</a:t>
            </a:r>
          </a:p>
          <a:p>
            <a:endParaRPr lang="en-US" sz="1600" b="1" dirty="0" smtClean="0"/>
          </a:p>
          <a:p>
            <a:endParaRPr lang="en-US" sz="1600" b="1" dirty="0"/>
          </a:p>
          <a:p>
            <a:endParaRPr lang="en-US" sz="1600" b="1" dirty="0" smtClean="0"/>
          </a:p>
          <a:p>
            <a:endParaRPr lang="en-US" sz="1600" b="1" dirty="0"/>
          </a:p>
          <a:p>
            <a:endParaRPr lang="en-US" sz="1600" b="1" dirty="0"/>
          </a:p>
        </p:txBody>
      </p:sp>
      <p:sp>
        <p:nvSpPr>
          <p:cNvPr id="4" name="Slide Number Placeholder 3"/>
          <p:cNvSpPr>
            <a:spLocks noGrp="1"/>
          </p:cNvSpPr>
          <p:nvPr>
            <p:ph type="sldNum" sz="quarter" idx="12"/>
          </p:nvPr>
        </p:nvSpPr>
        <p:spPr/>
        <p:txBody>
          <a:bodyPr/>
          <a:lstStyle/>
          <a:p>
            <a:fld id="{77D5BC96-C262-44A9-A0BB-2BDA2E2D380A}" type="slidenum">
              <a:rPr lang="en-US" smtClean="0"/>
              <a:pPr/>
              <a:t>4</a:t>
            </a:fld>
            <a:endParaRPr lang="en-US"/>
          </a:p>
        </p:txBody>
      </p:sp>
    </p:spTree>
    <p:extLst>
      <p:ext uri="{BB962C8B-B14F-4D97-AF65-F5344CB8AC3E}">
        <p14:creationId xmlns:p14="http://schemas.microsoft.com/office/powerpoint/2010/main" val="3368123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Leadership Scripture References</a:t>
            </a:r>
            <a:endParaRPr lang="en-US" dirty="0"/>
          </a:p>
        </p:txBody>
      </p:sp>
      <p:sp>
        <p:nvSpPr>
          <p:cNvPr id="3" name="Content Placeholder 2"/>
          <p:cNvSpPr>
            <a:spLocks noGrp="1"/>
          </p:cNvSpPr>
          <p:nvPr>
            <p:ph idx="1"/>
          </p:nvPr>
        </p:nvSpPr>
        <p:spPr>
          <a:xfrm>
            <a:off x="457200" y="1143000"/>
            <a:ext cx="8458200" cy="5486400"/>
          </a:xfrm>
        </p:spPr>
        <p:txBody>
          <a:bodyPr>
            <a:normAutofit fontScale="32500" lnSpcReduction="20000"/>
          </a:bodyPr>
          <a:lstStyle/>
          <a:p>
            <a:pPr lvl="1"/>
            <a:endParaRPr lang="en-US" sz="5500" dirty="0" smtClean="0"/>
          </a:p>
          <a:p>
            <a:pPr marL="514350" indent="-514350">
              <a:buFont typeface="+mj-lt"/>
              <a:buAutoNum type="arabicPeriod"/>
            </a:pPr>
            <a:r>
              <a:rPr lang="en-US" dirty="0"/>
              <a:t>AMASAI » </a:t>
            </a:r>
            <a:r>
              <a:rPr lang="en-US" b="1" dirty="0"/>
              <a:t>Leader of a body of men disaffected toward Saul, who joined David (</a:t>
            </a:r>
            <a:r>
              <a:rPr lang="en-US" b="1" dirty="0">
                <a:hlinkClick r:id="rId3"/>
              </a:rPr>
              <a:t>1 Chronicles 12:18</a:t>
            </a:r>
            <a:r>
              <a:rPr lang="en-US" b="1" dirty="0"/>
              <a:t>)</a:t>
            </a:r>
            <a:endParaRPr lang="en-US" dirty="0"/>
          </a:p>
          <a:p>
            <a:pPr marL="514350" indent="-514350">
              <a:buFont typeface="+mj-lt"/>
              <a:buAutoNum type="arabicPeriod"/>
            </a:pPr>
            <a:r>
              <a:rPr lang="en-US" dirty="0"/>
              <a:t>CALEB » </a:t>
            </a:r>
            <a:r>
              <a:rPr lang="en-US" b="1" dirty="0"/>
              <a:t>Leader of the Israelites after Joshua's death (</a:t>
            </a:r>
            <a:r>
              <a:rPr lang="en-US" b="1" dirty="0">
                <a:hlinkClick r:id="rId4"/>
              </a:rPr>
              <a:t>Judges 1:11,12</a:t>
            </a:r>
            <a:r>
              <a:rPr lang="en-US" b="1" dirty="0"/>
              <a:t>)</a:t>
            </a:r>
            <a:endParaRPr lang="en-US" dirty="0"/>
          </a:p>
          <a:p>
            <a:pPr marL="514350" indent="-514350">
              <a:buFont typeface="+mj-lt"/>
              <a:buAutoNum type="arabicPeriod"/>
            </a:pPr>
            <a:r>
              <a:rPr lang="en-US" dirty="0"/>
              <a:t>CAPTAIN » </a:t>
            </a:r>
            <a:r>
              <a:rPr lang="en-US" b="1" dirty="0"/>
              <a:t>Leader (</a:t>
            </a:r>
            <a:r>
              <a:rPr lang="en-US" b="1" dirty="0">
                <a:hlinkClick r:id="rId5"/>
              </a:rPr>
              <a:t>1 Chronicles 11:21;12:34; 2 Chronicles 17:14-19; 2 John 18:12</a:t>
            </a:r>
            <a:r>
              <a:rPr lang="en-US" b="1" dirty="0"/>
              <a:t>)</a:t>
            </a:r>
            <a:endParaRPr lang="en-US" dirty="0"/>
          </a:p>
          <a:p>
            <a:pPr marL="514350" indent="-514350">
              <a:buFont typeface="+mj-lt"/>
              <a:buAutoNum type="arabicPeriod"/>
            </a:pPr>
            <a:r>
              <a:rPr lang="en-US" dirty="0"/>
              <a:t>CRISPUS » </a:t>
            </a:r>
            <a:r>
              <a:rPr lang="en-US" b="1" dirty="0"/>
              <a:t>A leader of a synagogue at Corinth (</a:t>
            </a:r>
            <a:r>
              <a:rPr lang="en-US" b="1" dirty="0">
                <a:hlinkClick r:id="rId6"/>
              </a:rPr>
              <a:t>Acts 18:8; 1 Corinthians 1:14</a:t>
            </a:r>
            <a:r>
              <a:rPr lang="en-US" b="1" dirty="0"/>
              <a:t>)</a:t>
            </a:r>
            <a:endParaRPr lang="en-US" dirty="0"/>
          </a:p>
          <a:p>
            <a:pPr marL="514350" indent="-514350">
              <a:buFont typeface="+mj-lt"/>
              <a:buAutoNum type="arabicPeriod"/>
            </a:pPr>
            <a:r>
              <a:rPr lang="en-US" dirty="0"/>
              <a:t>ISRAEL » (Usually, in lists, the names of Levi and Joseph, » </a:t>
            </a:r>
            <a:r>
              <a:rPr lang="en-US" b="1" dirty="0"/>
              <a:t>Joshua appointed the leader (</a:t>
            </a:r>
            <a:r>
              <a:rPr lang="en-US" b="1" dirty="0">
                <a:hlinkClick r:id="rId7"/>
              </a:rPr>
              <a:t>Numbers 27:18-23; Deuteronomy 31:23</a:t>
            </a:r>
            <a:r>
              <a:rPr lang="en-US" b="1" dirty="0"/>
              <a:t>)</a:t>
            </a:r>
            <a:endParaRPr lang="en-US" dirty="0"/>
          </a:p>
          <a:p>
            <a:pPr marL="514350" indent="-514350">
              <a:buFont typeface="+mj-lt"/>
              <a:buAutoNum type="arabicPeriod"/>
            </a:pPr>
            <a:r>
              <a:rPr lang="en-US" dirty="0"/>
              <a:t>IZRI » </a:t>
            </a:r>
            <a:r>
              <a:rPr lang="en-US" b="1" dirty="0"/>
              <a:t>Leader of the fourth division of </a:t>
            </a:r>
            <a:r>
              <a:rPr lang="en-US" b="1" dirty="0" err="1"/>
              <a:t>Levitical</a:t>
            </a:r>
            <a:r>
              <a:rPr lang="en-US" b="1" dirty="0"/>
              <a:t> singers (</a:t>
            </a:r>
            <a:r>
              <a:rPr lang="en-US" b="1" dirty="0">
                <a:hlinkClick r:id="rId8"/>
              </a:rPr>
              <a:t>1 Chronicles 25:11</a:t>
            </a:r>
            <a:r>
              <a:rPr lang="en-US" b="1" dirty="0"/>
              <a:t>)</a:t>
            </a:r>
            <a:endParaRPr lang="en-US" dirty="0"/>
          </a:p>
          <a:p>
            <a:pPr marL="514350" indent="-514350">
              <a:buFont typeface="+mj-lt"/>
              <a:buAutoNum type="arabicPeriod"/>
            </a:pPr>
            <a:r>
              <a:rPr lang="en-US" dirty="0"/>
              <a:t>JEPHTHAH » </a:t>
            </a:r>
            <a:r>
              <a:rPr lang="en-US" b="1" dirty="0"/>
              <a:t>(A judge (leader, hero) of Israel)</a:t>
            </a:r>
            <a:endParaRPr lang="en-US" dirty="0"/>
          </a:p>
          <a:p>
            <a:pPr marL="514350" indent="-514350">
              <a:buFont typeface="+mj-lt"/>
              <a:buAutoNum type="arabicPeriod"/>
            </a:pPr>
            <a:r>
              <a:rPr lang="en-US" dirty="0"/>
              <a:t>JESHARELAH » </a:t>
            </a:r>
            <a:r>
              <a:rPr lang="en-US" b="1" dirty="0"/>
              <a:t>A Levite, choral leader (</a:t>
            </a:r>
            <a:r>
              <a:rPr lang="en-US" b="1" dirty="0">
                <a:hlinkClick r:id="rId9"/>
              </a:rPr>
              <a:t>1 Chronicles 25:14</a:t>
            </a:r>
            <a:r>
              <a:rPr lang="en-US" b="1" dirty="0"/>
              <a:t>)</a:t>
            </a:r>
            <a:endParaRPr lang="en-US" dirty="0"/>
          </a:p>
          <a:p>
            <a:pPr marL="514350" indent="-514350">
              <a:buFont typeface="+mj-lt"/>
              <a:buAutoNum type="arabicPeriod"/>
            </a:pPr>
            <a:r>
              <a:rPr lang="en-US" dirty="0"/>
              <a:t>JESUS, THE CHRIST » NAMES, APPELLATIONS, AND TITLES OF » </a:t>
            </a:r>
            <a:r>
              <a:rPr lang="en-US" b="1" dirty="0"/>
              <a:t>Leader (</a:t>
            </a:r>
            <a:r>
              <a:rPr lang="en-US" b="1" dirty="0">
                <a:hlinkClick r:id="rId10"/>
              </a:rPr>
              <a:t>Isaiah 55:4</a:t>
            </a:r>
            <a:r>
              <a:rPr lang="en-US" b="1" dirty="0"/>
              <a:t>)</a:t>
            </a:r>
            <a:endParaRPr lang="en-US" dirty="0"/>
          </a:p>
          <a:p>
            <a:pPr marL="514350" indent="-514350">
              <a:buFont typeface="+mj-lt"/>
              <a:buAutoNum type="arabicPeriod"/>
            </a:pPr>
            <a:r>
              <a:rPr lang="en-US" dirty="0"/>
              <a:t>JEZRAHIAH » </a:t>
            </a:r>
            <a:r>
              <a:rPr lang="en-US" b="1" dirty="0"/>
              <a:t>A leader of the choir (</a:t>
            </a:r>
            <a:r>
              <a:rPr lang="en-US" b="1" dirty="0">
                <a:hlinkClick r:id="rId11"/>
              </a:rPr>
              <a:t>Nehemiah 12:42</a:t>
            </a:r>
            <a:r>
              <a:rPr lang="en-US" b="1" dirty="0"/>
              <a:t>)</a:t>
            </a:r>
            <a:endParaRPr lang="en-US" dirty="0"/>
          </a:p>
          <a:p>
            <a:pPr marL="514350" indent="-514350">
              <a:buFont typeface="+mj-lt"/>
              <a:buAutoNum type="arabicPeriod"/>
            </a:pPr>
            <a:r>
              <a:rPr lang="en-US" dirty="0"/>
              <a:t>JUDGE » Samson » </a:t>
            </a:r>
            <a:r>
              <a:rPr lang="en-US" b="1" dirty="0"/>
              <a:t>Samuel as the leader (judge) (</a:t>
            </a:r>
            <a:r>
              <a:rPr lang="en-US" b="1" dirty="0">
                <a:hlinkClick r:id="rId12"/>
              </a:rPr>
              <a:t>1 Samuel 7:6,15-17</a:t>
            </a:r>
            <a:r>
              <a:rPr lang="en-US" b="1" dirty="0"/>
              <a:t>)</a:t>
            </a:r>
            <a:endParaRPr lang="en-US" dirty="0"/>
          </a:p>
          <a:p>
            <a:pPr marL="514350" indent="-514350">
              <a:buFont typeface="+mj-lt"/>
              <a:buAutoNum type="arabicPeriod"/>
            </a:pPr>
            <a:r>
              <a:rPr lang="en-US" dirty="0"/>
              <a:t>MIKLOTH » </a:t>
            </a:r>
            <a:r>
              <a:rPr lang="en-US" b="1" dirty="0"/>
              <a:t>A leader during the reign of David (</a:t>
            </a:r>
            <a:r>
              <a:rPr lang="en-US" b="1" dirty="0">
                <a:hlinkClick r:id="rId13"/>
              </a:rPr>
              <a:t>1 Chronicles 27:4</a:t>
            </a:r>
            <a:r>
              <a:rPr lang="en-US" b="1" dirty="0"/>
              <a:t>)</a:t>
            </a:r>
            <a:endParaRPr lang="en-US" dirty="0"/>
          </a:p>
          <a:p>
            <a:pPr marL="514350" indent="-514350">
              <a:buFont typeface="+mj-lt"/>
              <a:buAutoNum type="arabicPeriod"/>
            </a:pPr>
            <a:r>
              <a:rPr lang="en-US" dirty="0"/>
              <a:t>MOSES » </a:t>
            </a:r>
            <a:r>
              <a:rPr lang="en-US" b="1" dirty="0"/>
              <a:t>Commissioned as leader of the Israelites (</a:t>
            </a:r>
            <a:r>
              <a:rPr lang="en-US" b="1" dirty="0">
                <a:hlinkClick r:id="rId14"/>
              </a:rPr>
              <a:t>Exodus 3:10-22;6:13</a:t>
            </a:r>
            <a:r>
              <a:rPr lang="en-US" b="1" dirty="0"/>
              <a:t>)</a:t>
            </a:r>
            <a:endParaRPr lang="en-US" dirty="0"/>
          </a:p>
          <a:p>
            <a:pPr marL="514350" indent="-514350">
              <a:buFont typeface="+mj-lt"/>
              <a:buAutoNum type="arabicPeriod"/>
            </a:pPr>
            <a:r>
              <a:rPr lang="en-US" dirty="0"/>
              <a:t>ON » </a:t>
            </a:r>
            <a:r>
              <a:rPr lang="en-US" b="1" dirty="0"/>
              <a:t>A leader of the </a:t>
            </a:r>
            <a:r>
              <a:rPr lang="en-US" b="1" dirty="0" err="1"/>
              <a:t>Reubenites</a:t>
            </a:r>
            <a:r>
              <a:rPr lang="en-US" b="1" dirty="0"/>
              <a:t> who rebelled against Moses (</a:t>
            </a:r>
            <a:r>
              <a:rPr lang="en-US" b="1" dirty="0">
                <a:hlinkClick r:id="rId15"/>
              </a:rPr>
              <a:t>Numbers 16:1</a:t>
            </a:r>
            <a:r>
              <a:rPr lang="en-US" b="1" dirty="0"/>
              <a:t>)</a:t>
            </a:r>
            <a:endParaRPr lang="en-US" dirty="0"/>
          </a:p>
          <a:p>
            <a:pPr marL="514350" indent="-514350">
              <a:buFont typeface="+mj-lt"/>
              <a:buAutoNum type="arabicPeriod"/>
            </a:pPr>
            <a:r>
              <a:rPr lang="en-US" dirty="0"/>
              <a:t>OTHNIEL » </a:t>
            </a:r>
            <a:r>
              <a:rPr lang="en-US" b="1" dirty="0"/>
              <a:t>Becomes the deliverer and leader of Israel (</a:t>
            </a:r>
            <a:r>
              <a:rPr lang="en-US" b="1" dirty="0">
                <a:hlinkClick r:id="rId16"/>
              </a:rPr>
              <a:t>Judges 3:8-11</a:t>
            </a:r>
            <a:r>
              <a:rPr lang="en-US" b="1" dirty="0"/>
              <a:t>)</a:t>
            </a:r>
            <a:endParaRPr lang="en-US" dirty="0"/>
          </a:p>
          <a:p>
            <a:pPr marL="514350" indent="-514350">
              <a:buFont typeface="+mj-lt"/>
              <a:buAutoNum type="arabicPeriod"/>
            </a:pPr>
            <a:r>
              <a:rPr lang="en-US" dirty="0"/>
              <a:t>PAGIEL » </a:t>
            </a:r>
            <a:r>
              <a:rPr lang="en-US" b="1" dirty="0"/>
              <a:t>Son of </a:t>
            </a:r>
            <a:r>
              <a:rPr lang="en-US" b="1" dirty="0" err="1"/>
              <a:t>Ocran</a:t>
            </a:r>
            <a:r>
              <a:rPr lang="en-US" b="1" dirty="0"/>
              <a:t> and leader of the tribe of Asher at time of the exodus (</a:t>
            </a:r>
            <a:r>
              <a:rPr lang="en-US" b="1" dirty="0">
                <a:hlinkClick r:id="rId17"/>
              </a:rPr>
              <a:t>Numbers 1:13;2:27;7:72,77;10:26</a:t>
            </a:r>
            <a:r>
              <a:rPr lang="en-US" b="1" dirty="0"/>
              <a:t>)</a:t>
            </a:r>
            <a:endParaRPr lang="en-US" dirty="0"/>
          </a:p>
          <a:p>
            <a:pPr marL="514350" indent="-514350">
              <a:buFont typeface="+mj-lt"/>
              <a:buAutoNum type="arabicPeriod"/>
            </a:pPr>
            <a:r>
              <a:rPr lang="en-US" dirty="0"/>
              <a:t>PINON » </a:t>
            </a:r>
            <a:r>
              <a:rPr lang="en-US" b="1" dirty="0"/>
              <a:t>A leader of Edom (</a:t>
            </a:r>
            <a:r>
              <a:rPr lang="en-US" b="1" dirty="0">
                <a:hlinkClick r:id="rId18"/>
              </a:rPr>
              <a:t>Genesis 36:41; 1 Chronicles 1:52</a:t>
            </a:r>
            <a:r>
              <a:rPr lang="en-US" b="1" dirty="0"/>
              <a:t>)</a:t>
            </a:r>
            <a:endParaRPr lang="en-US" dirty="0"/>
          </a:p>
          <a:p>
            <a:pPr marL="514350" indent="-514350">
              <a:buFont typeface="+mj-lt"/>
              <a:buAutoNum type="arabicPeriod"/>
            </a:pPr>
            <a:r>
              <a:rPr lang="en-US" dirty="0"/>
              <a:t>SAMSON » </a:t>
            </a:r>
            <a:r>
              <a:rPr lang="en-US" b="1" dirty="0"/>
              <a:t>A judge (leader, hero) of Israel (</a:t>
            </a:r>
            <a:r>
              <a:rPr lang="en-US" b="1" dirty="0">
                <a:hlinkClick r:id="rId19"/>
              </a:rPr>
              <a:t>Judges 16:31</a:t>
            </a:r>
            <a:r>
              <a:rPr lang="en-US" b="1" dirty="0"/>
              <a:t>)</a:t>
            </a:r>
            <a:endParaRPr lang="en-US" dirty="0"/>
          </a:p>
          <a:p>
            <a:pPr marL="514350" indent="-514350">
              <a:buFont typeface="+mj-lt"/>
              <a:buAutoNum type="arabicPeriod"/>
            </a:pPr>
            <a:r>
              <a:rPr lang="en-US" dirty="0"/>
              <a:t>SAMUEL » </a:t>
            </a:r>
            <a:r>
              <a:rPr lang="en-US" b="1" dirty="0"/>
              <a:t>A judge (leader) of Israel, his judgment seat at Beth-el, </a:t>
            </a:r>
            <a:r>
              <a:rPr lang="en-US" b="1" dirty="0" err="1"/>
              <a:t>Gilgal</a:t>
            </a:r>
            <a:r>
              <a:rPr lang="en-US" b="1" dirty="0"/>
              <a:t>, </a:t>
            </a:r>
            <a:r>
              <a:rPr lang="en-US" b="1" dirty="0" err="1"/>
              <a:t>Mizpeh</a:t>
            </a:r>
            <a:r>
              <a:rPr lang="en-US" b="1" dirty="0"/>
              <a:t>, and Ramah (</a:t>
            </a:r>
            <a:r>
              <a:rPr lang="en-US" b="1" dirty="0">
                <a:hlinkClick r:id="rId20"/>
              </a:rPr>
              <a:t>1 Samuel 7:15-17</a:t>
            </a:r>
            <a:r>
              <a:rPr lang="en-US" b="1" dirty="0"/>
              <a:t>)</a:t>
            </a:r>
            <a:endParaRPr lang="en-US" dirty="0"/>
          </a:p>
          <a:p>
            <a:pPr marL="514350" indent="-514350">
              <a:buFont typeface="+mj-lt"/>
              <a:buAutoNum type="arabicPeriod"/>
            </a:pPr>
            <a:r>
              <a:rPr lang="en-US" dirty="0"/>
              <a:t>SHELUMIEL » </a:t>
            </a:r>
            <a:r>
              <a:rPr lang="en-US" b="1" dirty="0"/>
              <a:t>Son of </a:t>
            </a:r>
            <a:r>
              <a:rPr lang="en-US" b="1" dirty="0" err="1"/>
              <a:t>Zurishaddai</a:t>
            </a:r>
            <a:r>
              <a:rPr lang="en-US" b="1" dirty="0"/>
              <a:t>, and a leader of the tribe of Simeon in time of Moses (</a:t>
            </a:r>
            <a:r>
              <a:rPr lang="en-US" b="1" dirty="0">
                <a:hlinkClick r:id="rId21"/>
              </a:rPr>
              <a:t>Numbers 1:6;2:12;7:36,41;10:19</a:t>
            </a:r>
            <a:r>
              <a:rPr lang="en-US" b="1" dirty="0"/>
              <a:t>)</a:t>
            </a:r>
            <a:endParaRPr lang="en-US" dirty="0"/>
          </a:p>
          <a:p>
            <a:pPr marL="514350" indent="-514350">
              <a:buFont typeface="+mj-lt"/>
              <a:buAutoNum type="arabicPeriod"/>
            </a:pPr>
            <a:r>
              <a:rPr lang="en-US" dirty="0"/>
              <a:t>SHIMEI » </a:t>
            </a:r>
            <a:r>
              <a:rPr lang="en-US" b="1" dirty="0"/>
              <a:t>A leader of singers during the time of David (</a:t>
            </a:r>
            <a:r>
              <a:rPr lang="en-US" b="1" dirty="0">
                <a:hlinkClick r:id="rId22"/>
              </a:rPr>
              <a:t>1 Chronicles 25:17</a:t>
            </a:r>
            <a:r>
              <a:rPr lang="en-US" b="1" dirty="0"/>
              <a:t>)</a:t>
            </a:r>
            <a:endParaRPr lang="en-US" dirty="0"/>
          </a:p>
          <a:p>
            <a:pPr marL="514350" indent="-514350">
              <a:buFont typeface="+mj-lt"/>
              <a:buAutoNum type="arabicPeriod"/>
            </a:pPr>
            <a:r>
              <a:rPr lang="en-US" dirty="0"/>
              <a:t>TOLA » </a:t>
            </a:r>
            <a:r>
              <a:rPr lang="en-US" b="1" dirty="0"/>
              <a:t>A judge (leader, hero) of Israel (</a:t>
            </a:r>
            <a:r>
              <a:rPr lang="en-US" b="1" dirty="0">
                <a:hlinkClick r:id="rId23"/>
              </a:rPr>
              <a:t>Judges 10:1,2</a:t>
            </a:r>
            <a:r>
              <a:rPr lang="en-US" b="1" dirty="0"/>
              <a:t>)</a:t>
            </a:r>
            <a:endParaRPr lang="en-US" dirty="0"/>
          </a:p>
          <a:p>
            <a:pPr marL="514350" indent="-514350">
              <a:buFont typeface="+mj-lt"/>
              <a:buAutoNum type="arabicPeriod"/>
            </a:pPr>
            <a:r>
              <a:rPr lang="en-US" dirty="0"/>
              <a:t>WOMEN » GOOD » </a:t>
            </a:r>
            <a:r>
              <a:rPr lang="en-US" b="1" dirty="0"/>
              <a:t>Deborah, a judge, prophetess, and military leader (</a:t>
            </a:r>
            <a:r>
              <a:rPr lang="en-US" b="1" dirty="0">
                <a:hlinkClick r:id="rId24"/>
              </a:rPr>
              <a:t>Judges 4;</a:t>
            </a:r>
            <a:r>
              <a:rPr lang="en-US" b="1" dirty="0"/>
              <a:t>)</a:t>
            </a:r>
            <a:endParaRPr lang="en-US" dirty="0"/>
          </a:p>
          <a:p>
            <a:pPr marL="514350" indent="-514350">
              <a:buFont typeface="+mj-lt"/>
              <a:buAutoNum type="arabicPeriod"/>
            </a:pPr>
            <a:r>
              <a:rPr lang="en-US" dirty="0"/>
              <a:t>ASAPH » </a:t>
            </a:r>
            <a:r>
              <a:rPr lang="en-US" b="1" dirty="0"/>
              <a:t>Son of </a:t>
            </a:r>
            <a:r>
              <a:rPr lang="en-US" b="1" dirty="0" err="1"/>
              <a:t>Berachiah</a:t>
            </a:r>
            <a:r>
              <a:rPr lang="en-US" b="1" dirty="0"/>
              <a:t>. One of the three leaders of music in David's organization of the tabernacle service (</a:t>
            </a:r>
            <a:r>
              <a:rPr lang="en-US" b="1" dirty="0">
                <a:hlinkClick r:id="rId25"/>
              </a:rPr>
              <a:t>5 Chronicles 15:16-19;16:5-7;25:1-9; 2 Chronicles 5:12;35:15; Nehemiah</a:t>
            </a:r>
            <a:r>
              <a:rPr lang="en-US" b="1" dirty="0"/>
              <a:t>)</a:t>
            </a:r>
            <a:endParaRPr lang="en-US" dirty="0"/>
          </a:p>
          <a:p>
            <a:pPr marL="514350" indent="-514350">
              <a:buFont typeface="+mj-lt"/>
              <a:buAutoNum type="arabicPeriod"/>
            </a:pPr>
            <a:r>
              <a:rPr lang="en-US" dirty="0"/>
              <a:t>DOCTRINES » </a:t>
            </a:r>
            <a:r>
              <a:rPr lang="en-US" b="1" dirty="0"/>
              <a:t>Guidelines set forth from the leaders in Jerusalem (</a:t>
            </a:r>
            <a:r>
              <a:rPr lang="en-US" b="1" dirty="0">
                <a:hlinkClick r:id="rId26"/>
              </a:rPr>
              <a:t>Acts 15:6-29</a:t>
            </a:r>
            <a:r>
              <a:rPr lang="en-US" b="1" dirty="0" smtClean="0"/>
              <a:t>)</a:t>
            </a:r>
            <a:endParaRPr lang="en-US" dirty="0"/>
          </a:p>
        </p:txBody>
      </p:sp>
      <p:sp>
        <p:nvSpPr>
          <p:cNvPr id="4" name="TextBox 3"/>
          <p:cNvSpPr txBox="1"/>
          <p:nvPr/>
        </p:nvSpPr>
        <p:spPr>
          <a:xfrm>
            <a:off x="5181600" y="6477000"/>
            <a:ext cx="3962400" cy="369332"/>
          </a:xfrm>
          <a:prstGeom prst="rect">
            <a:avLst/>
          </a:prstGeom>
          <a:noFill/>
        </p:spPr>
        <p:txBody>
          <a:bodyPr wrap="square" rtlCol="0">
            <a:spAutoFit/>
          </a:bodyPr>
          <a:lstStyle/>
          <a:p>
            <a:r>
              <a:rPr lang="en-US" dirty="0"/>
              <a:t>http://www.biblegateway.com/topical/</a:t>
            </a:r>
          </a:p>
        </p:txBody>
      </p:sp>
      <p:sp>
        <p:nvSpPr>
          <p:cNvPr id="5" name="Slide Number Placeholder 4"/>
          <p:cNvSpPr>
            <a:spLocks noGrp="1"/>
          </p:cNvSpPr>
          <p:nvPr>
            <p:ph type="sldNum" sz="quarter" idx="12"/>
          </p:nvPr>
        </p:nvSpPr>
        <p:spPr/>
        <p:txBody>
          <a:bodyPr/>
          <a:lstStyle/>
          <a:p>
            <a:fld id="{77D5BC96-C262-44A9-A0BB-2BDA2E2D380A}" type="slidenum">
              <a:rPr lang="en-US" smtClean="0"/>
              <a:pPr/>
              <a:t>5</a:t>
            </a:fld>
            <a:endParaRPr lang="en-US"/>
          </a:p>
        </p:txBody>
      </p:sp>
    </p:spTree>
    <p:extLst>
      <p:ext uri="{BB962C8B-B14F-4D97-AF65-F5344CB8AC3E}">
        <p14:creationId xmlns:p14="http://schemas.microsoft.com/office/powerpoint/2010/main" val="29345777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dirty="0"/>
              <a:t>Leadership Scripture References</a:t>
            </a:r>
          </a:p>
        </p:txBody>
      </p:sp>
      <p:sp>
        <p:nvSpPr>
          <p:cNvPr id="3" name="Content Placeholder 2"/>
          <p:cNvSpPr>
            <a:spLocks noGrp="1"/>
          </p:cNvSpPr>
          <p:nvPr>
            <p:ph idx="1"/>
          </p:nvPr>
        </p:nvSpPr>
        <p:spPr>
          <a:xfrm>
            <a:off x="457200" y="838200"/>
            <a:ext cx="8458200" cy="5486400"/>
          </a:xfrm>
        </p:spPr>
        <p:txBody>
          <a:bodyPr>
            <a:normAutofit fontScale="25000" lnSpcReduction="20000"/>
          </a:bodyPr>
          <a:lstStyle/>
          <a:p>
            <a:pPr marL="742950" indent="-742950">
              <a:buFont typeface="+mj-lt"/>
              <a:buAutoNum type="arabicPeriod" startAt="26"/>
            </a:pPr>
            <a:r>
              <a:rPr lang="en-US" sz="4400" dirty="0" smtClean="0">
                <a:hlinkClick r:id="rId2" tooltip="LEADERSHIP"/>
              </a:rPr>
              <a:t>LEADERSHIP</a:t>
            </a:r>
            <a:endParaRPr lang="en-US" sz="4400" dirty="0" smtClean="0"/>
          </a:p>
          <a:p>
            <a:pPr marL="457200" lvl="1" indent="0">
              <a:buNone/>
            </a:pPr>
            <a:r>
              <a:rPr lang="en-US" sz="4000" b="1" dirty="0"/>
              <a:t>INSTANCES OF, see each respectively </a:t>
            </a:r>
            <a:r>
              <a:rPr lang="en-US" sz="4000" dirty="0"/>
              <a:t>» See </a:t>
            </a:r>
            <a:r>
              <a:rPr lang="en-US" sz="4000" dirty="0">
                <a:hlinkClick r:id="rId3" tooltip=" ABRAHAM"/>
              </a:rPr>
              <a:t>ABRAHAM</a:t>
            </a:r>
            <a:r>
              <a:rPr lang="en-US" sz="4000" dirty="0"/>
              <a:t> </a:t>
            </a:r>
          </a:p>
          <a:p>
            <a:pPr marL="457200" lvl="1" indent="0">
              <a:buNone/>
            </a:pPr>
            <a:r>
              <a:rPr lang="en-US" sz="4000" b="1" dirty="0"/>
              <a:t>INSTANCES OF, see each respectively </a:t>
            </a:r>
            <a:r>
              <a:rPr lang="en-US" sz="4000" dirty="0"/>
              <a:t>» See </a:t>
            </a:r>
            <a:r>
              <a:rPr lang="en-US" sz="4000" dirty="0">
                <a:hlinkClick r:id="rId4" tooltip=" MOSES"/>
              </a:rPr>
              <a:t>MOSES</a:t>
            </a:r>
            <a:r>
              <a:rPr lang="en-US" sz="4000" dirty="0"/>
              <a:t> </a:t>
            </a:r>
          </a:p>
          <a:p>
            <a:pPr marL="457200" lvl="1" indent="0">
              <a:buNone/>
            </a:pPr>
            <a:r>
              <a:rPr lang="en-US" sz="4000" b="1" dirty="0"/>
              <a:t>INSTANCES OF, see each respectively </a:t>
            </a:r>
            <a:r>
              <a:rPr lang="en-US" sz="4000" dirty="0"/>
              <a:t>» See </a:t>
            </a:r>
            <a:r>
              <a:rPr lang="en-US" sz="4000" dirty="0">
                <a:hlinkClick r:id="rId5" tooltip=" JOSHUA"/>
              </a:rPr>
              <a:t>JOSHUA</a:t>
            </a:r>
            <a:r>
              <a:rPr lang="en-US" sz="4000" dirty="0"/>
              <a:t> </a:t>
            </a:r>
          </a:p>
          <a:p>
            <a:pPr marL="457200" lvl="1" indent="0">
              <a:buNone/>
            </a:pPr>
            <a:r>
              <a:rPr lang="en-US" sz="4000" b="1" dirty="0"/>
              <a:t>INSTANCES OF, see each respectively </a:t>
            </a:r>
            <a:r>
              <a:rPr lang="en-US" sz="4000" dirty="0"/>
              <a:t>» See </a:t>
            </a:r>
            <a:r>
              <a:rPr lang="en-US" sz="4000" dirty="0">
                <a:hlinkClick r:id="rId6" tooltip=" GIDEON"/>
              </a:rPr>
              <a:t>GIDEON</a:t>
            </a:r>
            <a:r>
              <a:rPr lang="en-US" sz="4000" dirty="0"/>
              <a:t> </a:t>
            </a:r>
          </a:p>
          <a:p>
            <a:pPr marL="457200" lvl="1" indent="0">
              <a:buNone/>
            </a:pPr>
            <a:r>
              <a:rPr lang="en-US" sz="4000" b="1" dirty="0"/>
              <a:t>INSTANCES OF, see each respectively </a:t>
            </a:r>
            <a:r>
              <a:rPr lang="en-US" sz="4000" dirty="0"/>
              <a:t>» See </a:t>
            </a:r>
            <a:r>
              <a:rPr lang="en-US" sz="4000" dirty="0">
                <a:hlinkClick r:id="rId7" tooltip=" DEBORAH"/>
              </a:rPr>
              <a:t>DEBORAH</a:t>
            </a:r>
            <a:r>
              <a:rPr lang="en-US" sz="4000" dirty="0"/>
              <a:t> </a:t>
            </a:r>
          </a:p>
          <a:p>
            <a:pPr marL="514350" indent="-514350">
              <a:buFont typeface="+mj-lt"/>
              <a:buAutoNum type="arabicPeriod" startAt="26"/>
            </a:pPr>
            <a:r>
              <a:rPr lang="en-US" sz="4400" dirty="0" smtClean="0"/>
              <a:t>ASAPH </a:t>
            </a:r>
            <a:r>
              <a:rPr lang="en-US" sz="4400" dirty="0"/>
              <a:t>»</a:t>
            </a:r>
            <a:r>
              <a:rPr lang="en-US" sz="4400" b="1" dirty="0"/>
              <a:t> </a:t>
            </a:r>
            <a:r>
              <a:rPr lang="en-US" sz="4400" b="1" dirty="0">
                <a:hlinkClick r:id="rId8" tooltip="Son of Berachiah. One of the three leaders of musi"/>
              </a:rPr>
              <a:t>Son of </a:t>
            </a:r>
            <a:r>
              <a:rPr lang="en-US" sz="4400" b="1" dirty="0" err="1">
                <a:hlinkClick r:id="rId8" tooltip="Son of Berachiah. One of the three leaders of musi"/>
              </a:rPr>
              <a:t>Berachiah</a:t>
            </a:r>
            <a:r>
              <a:rPr lang="en-US" sz="4400" b="1" dirty="0">
                <a:hlinkClick r:id="rId8" tooltip="Son of Berachiah. One of the three leaders of musi"/>
              </a:rPr>
              <a:t>. One of the three leaders of </a:t>
            </a:r>
            <a:r>
              <a:rPr lang="en-US" sz="4400" b="1" dirty="0" err="1">
                <a:hlinkClick r:id="rId8" tooltip="Son of Berachiah. One of the three leaders of musi"/>
              </a:rPr>
              <a:t>musi</a:t>
            </a:r>
            <a:endParaRPr lang="en-US" sz="4400" dirty="0"/>
          </a:p>
          <a:p>
            <a:pPr marL="514350" indent="-514350">
              <a:buFont typeface="+mj-lt"/>
              <a:buAutoNum type="arabicPeriod" startAt="26"/>
            </a:pPr>
            <a:r>
              <a:rPr lang="en-US" sz="4400" dirty="0"/>
              <a:t>INTOLERANCE, RELIGIOUS »</a:t>
            </a:r>
            <a:r>
              <a:rPr lang="en-US" sz="4400" b="1" dirty="0"/>
              <a:t> </a:t>
            </a:r>
            <a:r>
              <a:rPr lang="en-US" sz="4400" b="1" dirty="0">
                <a:hlinkClick r:id="rId8" tooltip="The Jewish leaders"/>
              </a:rPr>
              <a:t>The Jewish leaders</a:t>
            </a:r>
            <a:endParaRPr lang="en-US" sz="4400" dirty="0"/>
          </a:p>
          <a:p>
            <a:pPr marL="514350" indent="-514350">
              <a:buFont typeface="+mj-lt"/>
              <a:buAutoNum type="arabicPeriod" startAt="26"/>
            </a:pPr>
            <a:r>
              <a:rPr lang="en-US" sz="4400" dirty="0"/>
              <a:t>JUDGE »</a:t>
            </a:r>
            <a:r>
              <a:rPr lang="en-US" sz="4400" b="1" dirty="0"/>
              <a:t> </a:t>
            </a:r>
            <a:r>
              <a:rPr lang="en-US" sz="4400" b="1" dirty="0">
                <a:hlinkClick r:id="rId8" tooltip="JUDGES (OUTSTANDING LEADERS) OF ISRAEL"/>
              </a:rPr>
              <a:t>JUDGES (OUTSTANDING LEADERS) OF ISRAEL</a:t>
            </a:r>
            <a:endParaRPr lang="en-US" sz="4400" dirty="0"/>
          </a:p>
          <a:p>
            <a:pPr marL="514350" indent="-514350">
              <a:buFont typeface="+mj-lt"/>
              <a:buAutoNum type="arabicPeriod" startAt="26"/>
            </a:pPr>
            <a:r>
              <a:rPr lang="en-US" sz="4400" dirty="0"/>
              <a:t>MALICE » INSTANCES OF » </a:t>
            </a:r>
            <a:r>
              <a:rPr lang="en-US" sz="4400" b="1" dirty="0"/>
              <a:t>The Jewish leaders toward Jesus (</a:t>
            </a:r>
            <a:r>
              <a:rPr lang="en-US" sz="4400" b="1" dirty="0">
                <a:hlinkClick r:id="rId9"/>
              </a:rPr>
              <a:t>Matthew 27:18; Mark 12:12;15:10; Luke 11:53,54</a:t>
            </a:r>
            <a:r>
              <a:rPr lang="en-US" sz="4400" b="1" dirty="0"/>
              <a:t>)</a:t>
            </a:r>
            <a:endParaRPr lang="en-US" sz="4400" dirty="0"/>
          </a:p>
          <a:p>
            <a:pPr marL="514350" indent="-514350">
              <a:buFont typeface="+mj-lt"/>
              <a:buAutoNum type="arabicPeriod" startAt="26"/>
            </a:pPr>
            <a:r>
              <a:rPr lang="en-US" sz="4400" dirty="0"/>
              <a:t>MOSES » </a:t>
            </a:r>
            <a:r>
              <a:rPr lang="en-US" sz="4400" b="1" dirty="0"/>
              <a:t>With Aaron assembles the leaders of Israel (</a:t>
            </a:r>
            <a:r>
              <a:rPr lang="en-US" sz="4400" b="1" dirty="0">
                <a:hlinkClick r:id="rId10"/>
              </a:rPr>
              <a:t>Exodus 4:29-31</a:t>
            </a:r>
            <a:r>
              <a:rPr lang="en-US" sz="4400" b="1" dirty="0"/>
              <a:t>)</a:t>
            </a:r>
            <a:endParaRPr lang="en-US" sz="4400" dirty="0"/>
          </a:p>
          <a:p>
            <a:pPr marL="514350" indent="-514350">
              <a:buFont typeface="+mj-lt"/>
              <a:buAutoNum type="arabicPeriod" startAt="26"/>
            </a:pPr>
            <a:r>
              <a:rPr lang="en-US" sz="4400" dirty="0"/>
              <a:t>PAUL » </a:t>
            </a:r>
            <a:r>
              <a:rPr lang="en-US" sz="4400" b="1" dirty="0"/>
              <a:t>Jewish leaders conspire against his life (</a:t>
            </a:r>
            <a:r>
              <a:rPr lang="en-US" sz="4400" b="1" dirty="0">
                <a:hlinkClick r:id="rId11"/>
              </a:rPr>
              <a:t>Acts 23:12-15</a:t>
            </a:r>
            <a:r>
              <a:rPr lang="en-US" sz="4400" b="1" dirty="0"/>
              <a:t>)</a:t>
            </a:r>
            <a:endParaRPr lang="en-US" sz="4400" dirty="0"/>
          </a:p>
          <a:p>
            <a:pPr marL="514350" indent="-514350">
              <a:buFont typeface="+mj-lt"/>
              <a:buAutoNum type="arabicPeriod" startAt="26"/>
            </a:pPr>
            <a:r>
              <a:rPr lang="en-US" sz="4400" dirty="0"/>
              <a:t>PROPHECY » MISCELLANEOUS, FULFILLED » </a:t>
            </a:r>
            <a:r>
              <a:rPr lang="en-US" sz="4400" b="1" dirty="0"/>
              <a:t>Spiritual blindness of the Jewish leaders predicted (</a:t>
            </a:r>
            <a:r>
              <a:rPr lang="en-US" sz="4400" b="1" dirty="0">
                <a:hlinkClick r:id="rId12"/>
              </a:rPr>
              <a:t>Isaiah 6:9;29:13</a:t>
            </a:r>
            <a:r>
              <a:rPr lang="en-US" sz="4400" b="1" dirty="0"/>
              <a:t>)</a:t>
            </a:r>
            <a:endParaRPr lang="en-US" sz="4400" dirty="0"/>
          </a:p>
          <a:p>
            <a:pPr marL="514350" indent="-514350">
              <a:buFont typeface="+mj-lt"/>
              <a:buAutoNum type="arabicPeriod" startAt="26"/>
            </a:pPr>
            <a:r>
              <a:rPr lang="en-US" sz="4400" dirty="0"/>
              <a:t>REPROOF » DESPISED » </a:t>
            </a:r>
            <a:r>
              <a:rPr lang="en-US" sz="4400" b="1" dirty="0"/>
              <a:t>By the Jewish leaders (</a:t>
            </a:r>
            <a:r>
              <a:rPr lang="en-US" sz="4400" b="1" dirty="0">
                <a:hlinkClick r:id="rId13"/>
              </a:rPr>
              <a:t>Acts 5:33;7:54</a:t>
            </a:r>
            <a:r>
              <a:rPr lang="en-US" sz="4400" b="1" dirty="0"/>
              <a:t>)</a:t>
            </a:r>
            <a:endParaRPr lang="en-US" sz="4400" dirty="0"/>
          </a:p>
          <a:p>
            <a:pPr marL="514350" indent="-514350">
              <a:buFont typeface="+mj-lt"/>
              <a:buAutoNum type="arabicPeriod" startAt="26"/>
            </a:pPr>
            <a:r>
              <a:rPr lang="en-US" sz="4400" dirty="0"/>
              <a:t>RESPONSIBILITY » </a:t>
            </a:r>
            <a:r>
              <a:rPr lang="en-US" sz="4400" b="1" dirty="0"/>
              <a:t>Assumed by the Jewish leaders for the death of Jesus (</a:t>
            </a:r>
            <a:r>
              <a:rPr lang="en-US" sz="4400" b="1" dirty="0">
                <a:hlinkClick r:id="rId14"/>
              </a:rPr>
              <a:t>Matthew 27:25</a:t>
            </a:r>
            <a:r>
              <a:rPr lang="en-US" sz="4400" b="1" dirty="0"/>
              <a:t>)</a:t>
            </a:r>
            <a:endParaRPr lang="en-US" sz="4400" dirty="0"/>
          </a:p>
          <a:p>
            <a:pPr marL="514350" indent="-514350">
              <a:buFont typeface="+mj-lt"/>
              <a:buAutoNum type="arabicPeriod" startAt="26"/>
            </a:pPr>
            <a:r>
              <a:rPr lang="en-US" sz="4400" dirty="0"/>
              <a:t>SHAMIR » A city on Mount Ephraim » </a:t>
            </a:r>
            <a:r>
              <a:rPr lang="en-US" sz="4400" b="1" dirty="0"/>
              <a:t>The home and burial place of </a:t>
            </a:r>
            <a:r>
              <a:rPr lang="en-US" sz="4400" b="1" dirty="0" err="1"/>
              <a:t>Tola</a:t>
            </a:r>
            <a:r>
              <a:rPr lang="en-US" sz="4400" b="1" dirty="0"/>
              <a:t>, one of Israel's judges (leaders) (</a:t>
            </a:r>
            <a:r>
              <a:rPr lang="en-US" sz="4400" b="1" dirty="0">
                <a:hlinkClick r:id="rId15"/>
              </a:rPr>
              <a:t>Judges 10:1,2</a:t>
            </a:r>
            <a:r>
              <a:rPr lang="en-US" sz="4400" b="1" dirty="0"/>
              <a:t>)</a:t>
            </a:r>
            <a:endParaRPr lang="en-US" sz="4400" dirty="0"/>
          </a:p>
          <a:p>
            <a:pPr marL="514350" indent="-514350">
              <a:buFont typeface="+mj-lt"/>
              <a:buAutoNum type="arabicPeriod" startAt="26"/>
            </a:pPr>
            <a:r>
              <a:rPr lang="en-US" sz="4400" dirty="0"/>
              <a:t>UNBELIEF » INSTANCES OF » </a:t>
            </a:r>
            <a:r>
              <a:rPr lang="en-US" sz="4400" b="1" dirty="0"/>
              <a:t>The Jewish leaders (</a:t>
            </a:r>
            <a:r>
              <a:rPr lang="en-US" sz="4400" b="1" dirty="0">
                <a:hlinkClick r:id="rId16"/>
              </a:rPr>
              <a:t>Mark 1:45;2:6-11;8:11,12;15:29-32; John 5:38,40,4</a:t>
            </a:r>
            <a:r>
              <a:rPr lang="en-US" sz="4400" b="1" dirty="0"/>
              <a:t>)</a:t>
            </a:r>
            <a:endParaRPr lang="en-US" sz="4400" dirty="0"/>
          </a:p>
          <a:p>
            <a:pPr marL="514350" indent="-514350">
              <a:buFont typeface="+mj-lt"/>
              <a:buAutoNum type="arabicPeriod" startAt="26"/>
            </a:pPr>
            <a:r>
              <a:rPr lang="en-US" sz="4400" dirty="0"/>
              <a:t>INTOLERANCE, RELIGIOUS » Exemplified by » </a:t>
            </a:r>
            <a:r>
              <a:rPr lang="en-US" sz="4400" b="1" dirty="0"/>
              <a:t>Of idolatrous religions, taught by the Jews, at the time of the religious revival under the leadership of </a:t>
            </a:r>
            <a:r>
              <a:rPr lang="en-US" sz="4400" b="1" dirty="0" err="1"/>
              <a:t>Azariah</a:t>
            </a:r>
            <a:r>
              <a:rPr lang="en-US" sz="4400" b="1" dirty="0"/>
              <a:t> (</a:t>
            </a:r>
            <a:r>
              <a:rPr lang="en-US" sz="4400" b="1" dirty="0">
                <a:hlinkClick r:id="rId17"/>
              </a:rPr>
              <a:t>2 Chronicles 15:12,13</a:t>
            </a:r>
            <a:r>
              <a:rPr lang="en-US" sz="4400" b="1" dirty="0"/>
              <a:t>)</a:t>
            </a:r>
            <a:endParaRPr lang="en-US" sz="4400" dirty="0"/>
          </a:p>
          <a:p>
            <a:pPr marL="514350" indent="-514350">
              <a:buFont typeface="+mj-lt"/>
              <a:buAutoNum type="arabicPeriod" startAt="26"/>
            </a:pPr>
            <a:r>
              <a:rPr lang="en-US" sz="4400" dirty="0"/>
              <a:t>PAUL » </a:t>
            </a:r>
            <a:r>
              <a:rPr lang="en-US" sz="4400" b="1" dirty="0"/>
              <a:t>Summons the local Jewish leadership; states his position; is kindly received; expounds the gospel; testifies to the kingdom of heaven (</a:t>
            </a:r>
            <a:r>
              <a:rPr lang="en-US" sz="4400" b="1" dirty="0">
                <a:hlinkClick r:id="rId18"/>
              </a:rPr>
              <a:t>Acts 28:17-29</a:t>
            </a:r>
            <a:r>
              <a:rPr lang="en-US" sz="4400" b="1" dirty="0"/>
              <a:t>)</a:t>
            </a:r>
            <a:endParaRPr lang="en-US" sz="4400" dirty="0"/>
          </a:p>
          <a:p>
            <a:pPr marL="514350" indent="-514350">
              <a:buFont typeface="+mj-lt"/>
              <a:buAutoNum type="arabicPeriod" startAt="26"/>
            </a:pPr>
            <a:r>
              <a:rPr lang="en-US" sz="4400" dirty="0"/>
              <a:t>PHILISTINES » </a:t>
            </a:r>
            <a:r>
              <a:rPr lang="en-US" sz="4400" b="1" dirty="0"/>
              <a:t>For their history during the leadership of Samson see (</a:t>
            </a:r>
            <a:r>
              <a:rPr lang="en-US" sz="4400" b="1" dirty="0">
                <a:hlinkClick r:id="rId19"/>
              </a:rPr>
              <a:t>Judges 13;;;</a:t>
            </a:r>
            <a:r>
              <a:rPr lang="en-US" sz="4400" b="1" dirty="0"/>
              <a:t>)</a:t>
            </a:r>
            <a:endParaRPr lang="en-US" sz="4400" dirty="0"/>
          </a:p>
          <a:p>
            <a:pPr marL="514350" indent="-514350">
              <a:buFont typeface="+mj-lt"/>
              <a:buAutoNum type="arabicPeriod" startAt="26"/>
            </a:pPr>
            <a:r>
              <a:rPr lang="en-US" sz="4400" dirty="0"/>
              <a:t>REHOBOAM » </a:t>
            </a:r>
            <a:r>
              <a:rPr lang="en-US" sz="4400" b="1" dirty="0"/>
              <a:t>Ten tribes, under the leadership of Jeroboam, successfully revolt from (</a:t>
            </a:r>
            <a:r>
              <a:rPr lang="en-US" sz="4400" b="1" dirty="0">
                <a:hlinkClick r:id="rId20"/>
              </a:rPr>
              <a:t>16 Kings 12:16-24; 2 Chronicles 10:16-19;11:1-4</a:t>
            </a:r>
            <a:r>
              <a:rPr lang="en-US" sz="4400" b="1" dirty="0" smtClean="0"/>
              <a:t>)</a:t>
            </a:r>
          </a:p>
          <a:p>
            <a:pPr marL="514350" indent="-514350">
              <a:buFont typeface="+mj-lt"/>
              <a:buAutoNum type="arabicPeriod" startAt="26"/>
            </a:pPr>
            <a:r>
              <a:rPr lang="en-US" sz="4400" b="1" dirty="0" smtClean="0"/>
              <a:t>Deacon</a:t>
            </a:r>
          </a:p>
          <a:p>
            <a:pPr marL="400050" lvl="1" indent="0">
              <a:buNone/>
            </a:pPr>
            <a:r>
              <a:rPr lang="en-US" sz="4000" dirty="0"/>
              <a:t>(Servant, waiter)</a:t>
            </a:r>
          </a:p>
          <a:p>
            <a:pPr marL="400050" lvl="1" indent="0">
              <a:buNone/>
            </a:pPr>
            <a:r>
              <a:rPr lang="en-US" sz="4000" dirty="0"/>
              <a:t>Selected by the people (</a:t>
            </a:r>
            <a:r>
              <a:rPr lang="en-US" sz="4000" dirty="0">
                <a:hlinkClick r:id="rId21"/>
              </a:rPr>
              <a:t>Acts 6:1-6</a:t>
            </a:r>
            <a:r>
              <a:rPr lang="en-US" sz="4000" dirty="0"/>
              <a:t>)</a:t>
            </a:r>
          </a:p>
          <a:p>
            <a:pPr marL="400050" lvl="1" indent="0">
              <a:buNone/>
            </a:pPr>
            <a:r>
              <a:rPr lang="en-US" sz="4000" dirty="0"/>
              <a:t>Characteristics of (</a:t>
            </a:r>
            <a:r>
              <a:rPr lang="en-US" sz="4000" dirty="0">
                <a:hlinkClick r:id="rId22"/>
              </a:rPr>
              <a:t>1 Timothy 3:8-13</a:t>
            </a:r>
            <a:r>
              <a:rPr lang="en-US" sz="4000" dirty="0"/>
              <a:t>)</a:t>
            </a:r>
          </a:p>
          <a:p>
            <a:pPr marL="400050" lvl="1" indent="0">
              <a:buNone/>
            </a:pPr>
            <a:r>
              <a:rPr lang="en-US" sz="4000" dirty="0"/>
              <a:t>The Greek word (</a:t>
            </a:r>
            <a:r>
              <a:rPr lang="en-US" sz="4000" dirty="0" err="1"/>
              <a:t>diakonos</a:t>
            </a:r>
            <a:r>
              <a:rPr lang="en-US" sz="4000" dirty="0"/>
              <a:t>) translated "deacon" means servant, and is so translated in (</a:t>
            </a:r>
            <a:r>
              <a:rPr lang="en-US" sz="4000" dirty="0">
                <a:hlinkClick r:id="rId23"/>
              </a:rPr>
              <a:t>Matthew 23:11; John 12:26</a:t>
            </a:r>
            <a:r>
              <a:rPr lang="en-US" sz="4000" dirty="0"/>
              <a:t>)</a:t>
            </a:r>
          </a:p>
          <a:p>
            <a:pPr marL="400050" lvl="1" indent="0">
              <a:buNone/>
            </a:pPr>
            <a:r>
              <a:rPr lang="en-US" sz="4000" dirty="0"/>
              <a:t>Also translated "minister," (</a:t>
            </a:r>
            <a:r>
              <a:rPr lang="en-US" sz="4000" dirty="0">
                <a:hlinkClick r:id="rId24"/>
              </a:rPr>
              <a:t>Mark 10:43; 1 Corinthians 3:5; 1 Thessalonians 3:2</a:t>
            </a:r>
            <a:r>
              <a:rPr lang="en-US" sz="4000" dirty="0"/>
              <a:t>)</a:t>
            </a:r>
          </a:p>
          <a:p>
            <a:pPr marL="800100" lvl="2" indent="0">
              <a:buNone/>
            </a:pPr>
            <a:endParaRPr lang="en-US" sz="3200" dirty="0"/>
          </a:p>
        </p:txBody>
      </p:sp>
      <p:sp>
        <p:nvSpPr>
          <p:cNvPr id="4" name="TextBox 3"/>
          <p:cNvSpPr txBox="1"/>
          <p:nvPr/>
        </p:nvSpPr>
        <p:spPr>
          <a:xfrm>
            <a:off x="5181600" y="6553200"/>
            <a:ext cx="3962400" cy="369332"/>
          </a:xfrm>
          <a:prstGeom prst="rect">
            <a:avLst/>
          </a:prstGeom>
          <a:noFill/>
        </p:spPr>
        <p:txBody>
          <a:bodyPr wrap="square" rtlCol="0">
            <a:spAutoFit/>
          </a:bodyPr>
          <a:lstStyle/>
          <a:p>
            <a:r>
              <a:rPr lang="en-US" dirty="0"/>
              <a:t>http://www.biblegateway.com/topical/</a:t>
            </a:r>
          </a:p>
        </p:txBody>
      </p:sp>
      <p:sp>
        <p:nvSpPr>
          <p:cNvPr id="5" name="Slide Number Placeholder 4"/>
          <p:cNvSpPr>
            <a:spLocks noGrp="1"/>
          </p:cNvSpPr>
          <p:nvPr>
            <p:ph type="sldNum" sz="quarter" idx="12"/>
          </p:nvPr>
        </p:nvSpPr>
        <p:spPr/>
        <p:txBody>
          <a:bodyPr/>
          <a:lstStyle/>
          <a:p>
            <a:fld id="{77D5BC96-C262-44A9-A0BB-2BDA2E2D380A}" type="slidenum">
              <a:rPr lang="en-US" smtClean="0"/>
              <a:pPr/>
              <a:t>6</a:t>
            </a:fld>
            <a:endParaRPr lang="en-US"/>
          </a:p>
        </p:txBody>
      </p:sp>
    </p:spTree>
    <p:extLst>
      <p:ext uri="{BB962C8B-B14F-4D97-AF65-F5344CB8AC3E}">
        <p14:creationId xmlns:p14="http://schemas.microsoft.com/office/powerpoint/2010/main" val="291673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Survey Results</a:t>
            </a:r>
            <a:endParaRPr lang="en-US" dirty="0"/>
          </a:p>
        </p:txBody>
      </p:sp>
      <p:sp>
        <p:nvSpPr>
          <p:cNvPr id="5" name="Slide Number Placeholder 4"/>
          <p:cNvSpPr>
            <a:spLocks noGrp="1"/>
          </p:cNvSpPr>
          <p:nvPr>
            <p:ph type="sldNum" sz="quarter" idx="12"/>
          </p:nvPr>
        </p:nvSpPr>
        <p:spPr/>
        <p:txBody>
          <a:bodyPr/>
          <a:lstStyle/>
          <a:p>
            <a:fld id="{77D5BC96-C262-44A9-A0BB-2BDA2E2D380A}" type="slidenum">
              <a:rPr lang="en-US" smtClean="0"/>
              <a:pPr/>
              <a:t>7</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1371600"/>
            <a:ext cx="88011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3140695166"/>
              </p:ext>
            </p:extLst>
          </p:nvPr>
        </p:nvGraphicFramePr>
        <p:xfrm>
          <a:off x="381000" y="4267200"/>
          <a:ext cx="1444978" cy="1219200"/>
        </p:xfrm>
        <a:graphic>
          <a:graphicData uri="http://schemas.openxmlformats.org/presentationml/2006/ole">
            <mc:AlternateContent xmlns:mc="http://schemas.openxmlformats.org/markup-compatibility/2006">
              <mc:Choice xmlns:v="urn:schemas-microsoft-com:vml" Requires="v">
                <p:oleObj spid="_x0000_s3092" name="Worksheet" showAsIcon="1" r:id="rId4" imgW="914400" imgH="771480" progId="Excel.Sheet.12">
                  <p:embed/>
                </p:oleObj>
              </mc:Choice>
              <mc:Fallback>
                <p:oleObj name="Worksheet" showAsIcon="1" r:id="rId4" imgW="914400" imgH="771480" progId="Excel.Sheet.12">
                  <p:embed/>
                  <p:pic>
                    <p:nvPicPr>
                      <p:cNvPr id="0" name=""/>
                      <p:cNvPicPr/>
                      <p:nvPr/>
                    </p:nvPicPr>
                    <p:blipFill>
                      <a:blip r:embed="rId5"/>
                      <a:stretch>
                        <a:fillRect/>
                      </a:stretch>
                    </p:blipFill>
                    <p:spPr>
                      <a:xfrm>
                        <a:off x="381000" y="4267200"/>
                        <a:ext cx="1444978" cy="1219200"/>
                      </a:xfrm>
                      <a:prstGeom prst="rect">
                        <a:avLst/>
                      </a:prstGeom>
                    </p:spPr>
                  </p:pic>
                </p:oleObj>
              </mc:Fallback>
            </mc:AlternateContent>
          </a:graphicData>
        </a:graphic>
      </p:graphicFrame>
      <p:sp>
        <p:nvSpPr>
          <p:cNvPr id="9" name="Rounded Rectangular Callout 8"/>
          <p:cNvSpPr/>
          <p:nvPr/>
        </p:nvSpPr>
        <p:spPr>
          <a:xfrm>
            <a:off x="1905000" y="4038600"/>
            <a:ext cx="2438400" cy="1828800"/>
          </a:xfrm>
          <a:prstGeom prst="wedgeRoundRectCallout">
            <a:avLst>
              <a:gd name="adj1" fmla="val 198570"/>
              <a:gd name="adj2" fmla="val -1300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mj-lt"/>
              <a:buAutoNum type="arabicPeriod"/>
            </a:pPr>
            <a:r>
              <a:rPr lang="en-US" sz="1600" dirty="0" smtClean="0">
                <a:solidFill>
                  <a:schemeClr val="bg1"/>
                </a:solidFill>
              </a:rPr>
              <a:t>Increase frequency of balconies</a:t>
            </a:r>
          </a:p>
          <a:p>
            <a:pPr marL="342900" indent="-342900">
              <a:buFont typeface="+mj-lt"/>
              <a:buAutoNum type="arabicPeriod"/>
            </a:pPr>
            <a:r>
              <a:rPr lang="en-US" sz="1600" dirty="0" smtClean="0">
                <a:solidFill>
                  <a:schemeClr val="bg1"/>
                </a:solidFill>
              </a:rPr>
              <a:t>Increased Elder communication</a:t>
            </a:r>
            <a:endParaRPr lang="en-US" sz="1600" dirty="0">
              <a:solidFill>
                <a:schemeClr val="bg1"/>
              </a:solidFill>
            </a:endParaRPr>
          </a:p>
        </p:txBody>
      </p:sp>
      <p:sp>
        <p:nvSpPr>
          <p:cNvPr id="10" name="Rounded Rectangular Callout 9"/>
          <p:cNvSpPr/>
          <p:nvPr/>
        </p:nvSpPr>
        <p:spPr>
          <a:xfrm>
            <a:off x="4419600" y="4648200"/>
            <a:ext cx="2438400" cy="2209800"/>
          </a:xfrm>
          <a:prstGeom prst="wedgeRoundRectCallout">
            <a:avLst>
              <a:gd name="adj1" fmla="val 97104"/>
              <a:gd name="adj2" fmla="val -1321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mj-lt"/>
              <a:buAutoNum type="arabicPeriod"/>
            </a:pPr>
            <a:r>
              <a:rPr lang="en-US" sz="1600" dirty="0" smtClean="0">
                <a:solidFill>
                  <a:schemeClr val="bg1"/>
                </a:solidFill>
              </a:rPr>
              <a:t>We have a job description for every elected position</a:t>
            </a:r>
          </a:p>
          <a:p>
            <a:pPr marL="342900" indent="-342900">
              <a:buFont typeface="+mj-lt"/>
              <a:buAutoNum type="arabicPeriod"/>
            </a:pPr>
            <a:r>
              <a:rPr lang="en-US" sz="1600" dirty="0" smtClean="0">
                <a:solidFill>
                  <a:schemeClr val="bg1"/>
                </a:solidFill>
              </a:rPr>
              <a:t>We are looking at creating a leadership training course</a:t>
            </a:r>
            <a:endParaRPr lang="en-US" sz="1600" dirty="0">
              <a:solidFill>
                <a:schemeClr val="bg1"/>
              </a:solidFill>
            </a:endParaRPr>
          </a:p>
        </p:txBody>
      </p:sp>
      <p:sp>
        <p:nvSpPr>
          <p:cNvPr id="11" name="Rounded Rectangular Callout 10"/>
          <p:cNvSpPr/>
          <p:nvPr/>
        </p:nvSpPr>
        <p:spPr>
          <a:xfrm>
            <a:off x="6969456" y="4343400"/>
            <a:ext cx="2133600" cy="1524000"/>
          </a:xfrm>
          <a:prstGeom prst="wedgeRoundRectCallout">
            <a:avLst>
              <a:gd name="adj1" fmla="val -2165"/>
              <a:gd name="adj2" fmla="val -1066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buFont typeface="+mj-lt"/>
              <a:buAutoNum type="arabicPeriod"/>
            </a:pPr>
            <a:r>
              <a:rPr lang="en-US" sz="1600" dirty="0" smtClean="0">
                <a:solidFill>
                  <a:schemeClr val="bg1"/>
                </a:solidFill>
              </a:rPr>
              <a:t>Feedback on each event will be sought</a:t>
            </a:r>
          </a:p>
          <a:p>
            <a:pPr marL="342900" indent="-342900">
              <a:buFont typeface="+mj-lt"/>
              <a:buAutoNum type="arabicPeriod"/>
            </a:pPr>
            <a:r>
              <a:rPr lang="en-US" sz="1600" dirty="0" smtClean="0">
                <a:solidFill>
                  <a:schemeClr val="bg1"/>
                </a:solidFill>
              </a:rPr>
              <a:t>We will actively work to improve </a:t>
            </a:r>
            <a:endParaRPr lang="en-US" sz="1600" dirty="0">
              <a:solidFill>
                <a:schemeClr val="bg1"/>
              </a:solidFill>
            </a:endParaRPr>
          </a:p>
        </p:txBody>
      </p:sp>
    </p:spTree>
    <p:extLst>
      <p:ext uri="{BB962C8B-B14F-4D97-AF65-F5344CB8AC3E}">
        <p14:creationId xmlns:p14="http://schemas.microsoft.com/office/powerpoint/2010/main" val="423979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Survey Results Distribution</a:t>
            </a:r>
            <a:endParaRPr lang="en-US" dirty="0"/>
          </a:p>
        </p:txBody>
      </p:sp>
      <p:sp>
        <p:nvSpPr>
          <p:cNvPr id="3" name="Slide Number Placeholder 2"/>
          <p:cNvSpPr>
            <a:spLocks noGrp="1"/>
          </p:cNvSpPr>
          <p:nvPr>
            <p:ph type="sldNum" sz="quarter" idx="12"/>
          </p:nvPr>
        </p:nvSpPr>
        <p:spPr/>
        <p:txBody>
          <a:bodyPr/>
          <a:lstStyle/>
          <a:p>
            <a:fld id="{77D5BC96-C262-44A9-A0BB-2BDA2E2D380A}" type="slidenum">
              <a:rPr lang="en-US" smtClean="0"/>
              <a:pPr/>
              <a:t>8</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827297664"/>
              </p:ext>
            </p:extLst>
          </p:nvPr>
        </p:nvGraphicFramePr>
        <p:xfrm>
          <a:off x="-34119" y="762000"/>
          <a:ext cx="9178119" cy="5867400"/>
        </p:xfrm>
        <a:graphic>
          <a:graphicData uri="http://schemas.openxmlformats.org/drawingml/2006/chart">
            <c:chart xmlns:c="http://schemas.openxmlformats.org/drawingml/2006/chart" xmlns:r="http://schemas.openxmlformats.org/officeDocument/2006/relationships" r:id="rId2"/>
          </a:graphicData>
        </a:graphic>
      </p:graphicFrame>
      <p:sp>
        <p:nvSpPr>
          <p:cNvPr id="6" name="Oval 5"/>
          <p:cNvSpPr/>
          <p:nvPr/>
        </p:nvSpPr>
        <p:spPr>
          <a:xfrm rot="877490">
            <a:off x="1028298" y="1830342"/>
            <a:ext cx="1695339" cy="37089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smtClean="0">
                <a:solidFill>
                  <a:srgbClr val="FF0000"/>
                </a:solidFill>
              </a:rPr>
              <a:t>FOLKS WHO HAVE AN ISSUE WITH OUR LEADERSHIP</a:t>
            </a:r>
            <a:endParaRPr lang="en-US" sz="1200" b="1" dirty="0">
              <a:solidFill>
                <a:srgbClr val="FF0000"/>
              </a:solidFill>
            </a:endParaRPr>
          </a:p>
        </p:txBody>
      </p:sp>
      <p:sp>
        <p:nvSpPr>
          <p:cNvPr id="8" name="Oval 7"/>
          <p:cNvSpPr/>
          <p:nvPr/>
        </p:nvSpPr>
        <p:spPr>
          <a:xfrm rot="736217">
            <a:off x="2992096" y="1125166"/>
            <a:ext cx="2273184" cy="4805098"/>
          </a:xfrm>
          <a:prstGeom prst="ellipse">
            <a:avLst/>
          </a:prstGeom>
          <a:no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en-US" sz="1200" b="1" dirty="0" smtClean="0">
                <a:solidFill>
                  <a:srgbClr val="009900"/>
                </a:solidFill>
              </a:rPr>
              <a:t>GENERAL PERCEPTION OF LEADERSHIP</a:t>
            </a:r>
            <a:endParaRPr lang="en-US" sz="1200" b="1" dirty="0">
              <a:solidFill>
                <a:srgbClr val="009900"/>
              </a:solidFill>
            </a:endParaRPr>
          </a:p>
        </p:txBody>
      </p:sp>
      <p:sp>
        <p:nvSpPr>
          <p:cNvPr id="9" name="Right Arrow 8"/>
          <p:cNvSpPr/>
          <p:nvPr/>
        </p:nvSpPr>
        <p:spPr>
          <a:xfrm rot="11626039">
            <a:off x="5483215" y="4938080"/>
            <a:ext cx="5334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1626039">
            <a:off x="5206043" y="5370397"/>
            <a:ext cx="5334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1626039">
            <a:off x="5115871" y="5507877"/>
            <a:ext cx="5334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23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119"/>
            <a:ext cx="8229600" cy="872319"/>
          </a:xfrm>
        </p:spPr>
        <p:txBody>
          <a:bodyPr/>
          <a:lstStyle/>
          <a:p>
            <a:r>
              <a:rPr lang="en-US" dirty="0" smtClean="0"/>
              <a:t>Women in Ministry</a:t>
            </a:r>
            <a:endParaRPr lang="en-US" dirty="0"/>
          </a:p>
        </p:txBody>
      </p:sp>
      <p:sp>
        <p:nvSpPr>
          <p:cNvPr id="3" name="Content Placeholder 2"/>
          <p:cNvSpPr>
            <a:spLocks noGrp="1"/>
          </p:cNvSpPr>
          <p:nvPr>
            <p:ph idx="1"/>
          </p:nvPr>
        </p:nvSpPr>
        <p:spPr>
          <a:xfrm>
            <a:off x="304800" y="1143000"/>
            <a:ext cx="8610600" cy="4525963"/>
          </a:xfrm>
        </p:spPr>
        <p:txBody>
          <a:bodyPr>
            <a:noAutofit/>
          </a:bodyPr>
          <a:lstStyle/>
          <a:p>
            <a:r>
              <a:rPr lang="en-US" sz="2000" dirty="0" smtClean="0"/>
              <a:t>FECC Constitution </a:t>
            </a:r>
            <a:r>
              <a:rPr lang="en-US" sz="2000" dirty="0" smtClean="0">
                <a:hlinkClick r:id="rId2" action="ppaction://hlinksldjump"/>
              </a:rPr>
              <a:t>change proposal</a:t>
            </a:r>
            <a:endParaRPr lang="en-US" sz="2000" dirty="0" smtClean="0"/>
          </a:p>
          <a:p>
            <a:pPr lvl="1"/>
            <a:r>
              <a:rPr lang="en-US" sz="1600" dirty="0" smtClean="0"/>
              <a:t>Change “he” to “he/she” in Elder and pastor descriptions</a:t>
            </a:r>
          </a:p>
          <a:p>
            <a:r>
              <a:rPr lang="en-US" sz="2000" dirty="0" smtClean="0">
                <a:hlinkClick r:id="rId3" action="ppaction://hlinksldjump"/>
              </a:rPr>
              <a:t>Bibliography</a:t>
            </a:r>
            <a:endParaRPr lang="en-US" sz="2000" dirty="0" smtClean="0"/>
          </a:p>
          <a:p>
            <a:pPr lvl="1"/>
            <a:r>
              <a:rPr lang="en-US" sz="1600" dirty="0" smtClean="0"/>
              <a:t>Besides the </a:t>
            </a:r>
            <a:r>
              <a:rPr lang="en-US" sz="1600" dirty="0" smtClean="0">
                <a:hlinkClick r:id="rId4" action="ppaction://hlinksldjump"/>
              </a:rPr>
              <a:t>obvious polar views</a:t>
            </a:r>
            <a:r>
              <a:rPr lang="en-US" sz="1600" dirty="0" smtClean="0"/>
              <a:t>, there is, among evangelical theological scholars, a great diversity of viewpoints</a:t>
            </a:r>
          </a:p>
          <a:p>
            <a:r>
              <a:rPr lang="en-US" sz="2000" dirty="0" smtClean="0">
                <a:hlinkClick r:id="rId5" action="ppaction://hlinksldjump"/>
              </a:rPr>
              <a:t>ECC position</a:t>
            </a:r>
            <a:endParaRPr lang="en-US" sz="2000" dirty="0" smtClean="0"/>
          </a:p>
          <a:p>
            <a:r>
              <a:rPr lang="en-US" sz="2000" dirty="0" smtClean="0"/>
              <a:t>Please</a:t>
            </a:r>
          </a:p>
          <a:p>
            <a:pPr lvl="1"/>
            <a:r>
              <a:rPr lang="en-US" sz="1600" dirty="0" smtClean="0"/>
              <a:t>Read; scripture</a:t>
            </a:r>
          </a:p>
          <a:p>
            <a:pPr lvl="1"/>
            <a:r>
              <a:rPr lang="en-US" sz="1600" dirty="0" smtClean="0"/>
              <a:t>Read; studies with different views</a:t>
            </a:r>
          </a:p>
          <a:p>
            <a:pPr lvl="1"/>
            <a:r>
              <a:rPr lang="en-US" sz="1600" dirty="0" smtClean="0"/>
              <a:t>Pray; wisdom and discernment – individually and as a body</a:t>
            </a:r>
          </a:p>
          <a:p>
            <a:pPr lvl="1"/>
            <a:r>
              <a:rPr lang="en-US" sz="1600" dirty="0" smtClean="0"/>
              <a:t>Pray; peace in the process – protection of FECC</a:t>
            </a:r>
          </a:p>
          <a:p>
            <a:pPr lvl="1"/>
            <a:endParaRPr lang="en-US" sz="1600" dirty="0" smtClean="0"/>
          </a:p>
        </p:txBody>
      </p:sp>
      <p:sp>
        <p:nvSpPr>
          <p:cNvPr id="4" name="Slide Number Placeholder 3"/>
          <p:cNvSpPr>
            <a:spLocks noGrp="1"/>
          </p:cNvSpPr>
          <p:nvPr>
            <p:ph type="sldNum" sz="quarter" idx="12"/>
          </p:nvPr>
        </p:nvSpPr>
        <p:spPr/>
        <p:txBody>
          <a:bodyPr/>
          <a:lstStyle/>
          <a:p>
            <a:fld id="{77D5BC96-C262-44A9-A0BB-2BDA2E2D380A}" type="slidenum">
              <a:rPr lang="en-US" smtClean="0"/>
              <a:pPr/>
              <a:t>9</a:t>
            </a:fld>
            <a:endParaRPr lang="en-US" dirty="0"/>
          </a:p>
        </p:txBody>
      </p:sp>
      <p:sp>
        <p:nvSpPr>
          <p:cNvPr id="5" name="TextBox 4"/>
          <p:cNvSpPr txBox="1"/>
          <p:nvPr/>
        </p:nvSpPr>
        <p:spPr>
          <a:xfrm>
            <a:off x="1143000" y="5257800"/>
            <a:ext cx="7848600" cy="523220"/>
          </a:xfrm>
          <a:prstGeom prst="rect">
            <a:avLst/>
          </a:prstGeom>
          <a:noFill/>
        </p:spPr>
        <p:txBody>
          <a:bodyPr wrap="square" rtlCol="0">
            <a:spAutoFit/>
          </a:bodyPr>
          <a:lstStyle/>
          <a:p>
            <a:r>
              <a:rPr lang="en-US" sz="1400" dirty="0"/>
              <a:t>Fee, Gordon D. and Stuart, Douglas. </a:t>
            </a:r>
            <a:r>
              <a:rPr lang="en-US" sz="1400" i="1" dirty="0"/>
              <a:t>How to Read the Bible for All Its Worth </a:t>
            </a:r>
            <a:r>
              <a:rPr lang="en-US" sz="1400" dirty="0"/>
              <a:t>(3rd Edition ed.). Grand Rapids, Michigan: Zondervan, 2003. </a:t>
            </a:r>
          </a:p>
        </p:txBody>
      </p:sp>
      <p:sp>
        <p:nvSpPr>
          <p:cNvPr id="7" name="TextBox 6"/>
          <p:cNvSpPr txBox="1"/>
          <p:nvPr/>
        </p:nvSpPr>
        <p:spPr>
          <a:xfrm>
            <a:off x="2583976" y="2743200"/>
            <a:ext cx="2286000" cy="307777"/>
          </a:xfrm>
          <a:prstGeom prst="rect">
            <a:avLst/>
          </a:prstGeom>
          <a:noFill/>
        </p:spPr>
        <p:txBody>
          <a:bodyPr wrap="square" rtlCol="0">
            <a:spAutoFit/>
          </a:bodyPr>
          <a:lstStyle/>
          <a:p>
            <a:r>
              <a:rPr lang="en-US" sz="1400" dirty="0" smtClean="0"/>
              <a:t>Since 1976 ordain women</a:t>
            </a:r>
            <a:endParaRPr lang="en-US" sz="1400" dirty="0"/>
          </a:p>
        </p:txBody>
      </p:sp>
      <p:sp>
        <p:nvSpPr>
          <p:cNvPr id="8" name="TextBox 7"/>
          <p:cNvSpPr txBox="1"/>
          <p:nvPr/>
        </p:nvSpPr>
        <p:spPr>
          <a:xfrm>
            <a:off x="4953000" y="2743199"/>
            <a:ext cx="4038600" cy="307777"/>
          </a:xfrm>
          <a:prstGeom prst="rect">
            <a:avLst/>
          </a:prstGeom>
          <a:noFill/>
        </p:spPr>
        <p:txBody>
          <a:bodyPr wrap="square" rtlCol="0">
            <a:spAutoFit/>
          </a:bodyPr>
          <a:lstStyle/>
          <a:p>
            <a:r>
              <a:rPr lang="en-US" sz="1400" dirty="0" smtClean="0"/>
              <a:t>Require gender neutrality in new churches</a:t>
            </a:r>
            <a:endParaRPr lang="en-US" sz="1400" dirty="0"/>
          </a:p>
        </p:txBody>
      </p:sp>
    </p:spTree>
    <p:extLst>
      <p:ext uri="{BB962C8B-B14F-4D97-AF65-F5344CB8AC3E}">
        <p14:creationId xmlns:p14="http://schemas.microsoft.com/office/powerpoint/2010/main" val="87336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theme/theme1.xml><?xml version="1.0" encoding="utf-8"?>
<a:theme xmlns:a="http://schemas.openxmlformats.org/drawingml/2006/main" name="Office Clas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12837</TotalTime>
  <Words>3830</Words>
  <Application>Microsoft Office PowerPoint</Application>
  <PresentationFormat>On-screen Show (4:3)</PresentationFormat>
  <Paragraphs>282</Paragraphs>
  <Slides>22</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Office Classic</vt:lpstr>
      <vt:lpstr>Microsoft Excel Worksheet</vt:lpstr>
      <vt:lpstr>Document</vt:lpstr>
      <vt:lpstr> Balcony Presentation</vt:lpstr>
      <vt:lpstr>Agenda</vt:lpstr>
      <vt:lpstr>FECC Definition</vt:lpstr>
      <vt:lpstr>Balcony Output - Leader Characteristics</vt:lpstr>
      <vt:lpstr>Leadership Scripture References</vt:lpstr>
      <vt:lpstr>Leadership Scripture References</vt:lpstr>
      <vt:lpstr>Survey Results</vt:lpstr>
      <vt:lpstr>Survey Results Distribution</vt:lpstr>
      <vt:lpstr>Women in Ministry</vt:lpstr>
      <vt:lpstr>Proposed FECC Constitution Change</vt:lpstr>
      <vt:lpstr>Proposed FECC Constitution Change</vt:lpstr>
      <vt:lpstr>Proposed FECC Constitution Change</vt:lpstr>
      <vt:lpstr>Bibliography  Evangelical Theological Positions on Women in Ministry</vt:lpstr>
      <vt:lpstr>Summaries of the  Egalitarian and Complementarian Positions on the Role of Women in the Home and in Christian Ministry  By Bruce A. Ware</vt:lpstr>
      <vt:lpstr>Bruce A. Ware</vt:lpstr>
      <vt:lpstr>PowerPoint Presentation</vt:lpstr>
      <vt:lpstr>PowerPoint Presentation</vt:lpstr>
      <vt:lpstr>PowerPoint Presentation</vt:lpstr>
      <vt:lpstr>C A L L E D &amp; G I F T E D A reaffirmation of the biblical basis for the full participation of women in the ministries of the church</vt:lpstr>
      <vt:lpstr>PowerPoint Presentation</vt:lpstr>
      <vt:lpstr>PowerPoint Presentation</vt:lpstr>
      <vt:lpstr>PowerPoint Presentation</vt:lpstr>
    </vt:vector>
  </TitlesOfParts>
  <Company>United Technologies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Little Books  of  The New Testament</dc:title>
  <dc:creator>aaeajvh</dc:creator>
  <cp:lastModifiedBy>Vance Havens</cp:lastModifiedBy>
  <cp:revision>328</cp:revision>
  <dcterms:created xsi:type="dcterms:W3CDTF">2012-08-14T19:09:49Z</dcterms:created>
  <dcterms:modified xsi:type="dcterms:W3CDTF">2013-07-21T19:49:50Z</dcterms:modified>
</cp:coreProperties>
</file>